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6" r:id="rId4"/>
    <p:sldId id="270" r:id="rId5"/>
    <p:sldId id="269" r:id="rId6"/>
    <p:sldId id="268" r:id="rId7"/>
    <p:sldId id="267" r:id="rId8"/>
    <p:sldId id="264" r:id="rId9"/>
    <p:sldId id="265" r:id="rId10"/>
    <p:sldId id="262" r:id="rId11"/>
    <p:sldId id="263" r:id="rId12"/>
    <p:sldId id="260" r:id="rId13"/>
    <p:sldId id="261" r:id="rId14"/>
    <p:sldId id="259" r:id="rId15"/>
    <p:sldId id="258" r:id="rId16"/>
    <p:sldId id="271" r:id="rId17"/>
    <p:sldId id="278" r:id="rId18"/>
    <p:sldId id="277" r:id="rId19"/>
    <p:sldId id="276" r:id="rId20"/>
    <p:sldId id="275" r:id="rId21"/>
    <p:sldId id="274" r:id="rId22"/>
    <p:sldId id="273" r:id="rId23"/>
    <p:sldId id="27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8" y="1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05169-F1BA-44FD-952D-5E114EB7AE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08D907-3612-4313-875C-97F2BD11CE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5847029-ACA3-4B68-AE0B-5F417E61EC1B}"/>
              </a:ext>
            </a:extLst>
          </p:cNvPr>
          <p:cNvSpPr>
            <a:spLocks noGrp="1"/>
          </p:cNvSpPr>
          <p:nvPr>
            <p:ph type="dt" sz="half" idx="10"/>
          </p:nvPr>
        </p:nvSpPr>
        <p:spPr/>
        <p:txBody>
          <a:bodyPr/>
          <a:lstStyle/>
          <a:p>
            <a:fld id="{6344EDFB-8B69-4BED-85DF-68447EF88914}" type="datetimeFigureOut">
              <a:rPr lang="en-US" smtClean="0"/>
              <a:t>7/17/2020</a:t>
            </a:fld>
            <a:endParaRPr lang="en-US"/>
          </a:p>
        </p:txBody>
      </p:sp>
      <p:sp>
        <p:nvSpPr>
          <p:cNvPr id="5" name="Footer Placeholder 4">
            <a:extLst>
              <a:ext uri="{FF2B5EF4-FFF2-40B4-BE49-F238E27FC236}">
                <a16:creationId xmlns:a16="http://schemas.microsoft.com/office/drawing/2014/main" id="{05093DAA-5068-4F47-9D88-DB0890F1FF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BEC99-D014-41C5-BBF6-82164E205840}"/>
              </a:ext>
            </a:extLst>
          </p:cNvPr>
          <p:cNvSpPr>
            <a:spLocks noGrp="1"/>
          </p:cNvSpPr>
          <p:nvPr>
            <p:ph type="sldNum" sz="quarter" idx="12"/>
          </p:nvPr>
        </p:nvSpPr>
        <p:spPr/>
        <p:txBody>
          <a:bodyPr/>
          <a:lstStyle/>
          <a:p>
            <a:fld id="{DB39CF32-49A2-490B-A4A5-AD2725212BA5}" type="slidenum">
              <a:rPr lang="en-US" smtClean="0"/>
              <a:t>‹#›</a:t>
            </a:fld>
            <a:endParaRPr lang="en-US"/>
          </a:p>
        </p:txBody>
      </p:sp>
    </p:spTree>
    <p:extLst>
      <p:ext uri="{BB962C8B-B14F-4D97-AF65-F5344CB8AC3E}">
        <p14:creationId xmlns:p14="http://schemas.microsoft.com/office/powerpoint/2010/main" val="35221973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DB65C-5F3B-4E36-A2DD-92A997D7CA8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53BC580-1864-4237-9DA1-13F5714C77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F437DC-9659-44F1-A7F2-C846F89993C3}"/>
              </a:ext>
            </a:extLst>
          </p:cNvPr>
          <p:cNvSpPr>
            <a:spLocks noGrp="1"/>
          </p:cNvSpPr>
          <p:nvPr>
            <p:ph type="dt" sz="half" idx="10"/>
          </p:nvPr>
        </p:nvSpPr>
        <p:spPr/>
        <p:txBody>
          <a:bodyPr/>
          <a:lstStyle/>
          <a:p>
            <a:fld id="{6344EDFB-8B69-4BED-85DF-68447EF88914}" type="datetimeFigureOut">
              <a:rPr lang="en-US" smtClean="0"/>
              <a:t>7/17/2020</a:t>
            </a:fld>
            <a:endParaRPr lang="en-US"/>
          </a:p>
        </p:txBody>
      </p:sp>
      <p:sp>
        <p:nvSpPr>
          <p:cNvPr id="5" name="Footer Placeholder 4">
            <a:extLst>
              <a:ext uri="{FF2B5EF4-FFF2-40B4-BE49-F238E27FC236}">
                <a16:creationId xmlns:a16="http://schemas.microsoft.com/office/drawing/2014/main" id="{E1F2E3B3-B781-4555-A338-FF0F7364B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E0AB1F-157C-4140-88F9-E404C14829B5}"/>
              </a:ext>
            </a:extLst>
          </p:cNvPr>
          <p:cNvSpPr>
            <a:spLocks noGrp="1"/>
          </p:cNvSpPr>
          <p:nvPr>
            <p:ph type="sldNum" sz="quarter" idx="12"/>
          </p:nvPr>
        </p:nvSpPr>
        <p:spPr/>
        <p:txBody>
          <a:bodyPr/>
          <a:lstStyle/>
          <a:p>
            <a:fld id="{DB39CF32-49A2-490B-A4A5-AD2725212BA5}" type="slidenum">
              <a:rPr lang="en-US" smtClean="0"/>
              <a:t>‹#›</a:t>
            </a:fld>
            <a:endParaRPr lang="en-US"/>
          </a:p>
        </p:txBody>
      </p:sp>
    </p:spTree>
    <p:extLst>
      <p:ext uri="{BB962C8B-B14F-4D97-AF65-F5344CB8AC3E}">
        <p14:creationId xmlns:p14="http://schemas.microsoft.com/office/powerpoint/2010/main" val="4005908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C39842-B722-4D2D-A2F8-BB9FD52607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D5CE75-57C9-47C2-A7C4-4B241721EF4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E10017-E039-41A0-9929-E3F943559DBF}"/>
              </a:ext>
            </a:extLst>
          </p:cNvPr>
          <p:cNvSpPr>
            <a:spLocks noGrp="1"/>
          </p:cNvSpPr>
          <p:nvPr>
            <p:ph type="dt" sz="half" idx="10"/>
          </p:nvPr>
        </p:nvSpPr>
        <p:spPr/>
        <p:txBody>
          <a:bodyPr/>
          <a:lstStyle/>
          <a:p>
            <a:fld id="{6344EDFB-8B69-4BED-85DF-68447EF88914}" type="datetimeFigureOut">
              <a:rPr lang="en-US" smtClean="0"/>
              <a:t>7/17/2020</a:t>
            </a:fld>
            <a:endParaRPr lang="en-US"/>
          </a:p>
        </p:txBody>
      </p:sp>
      <p:sp>
        <p:nvSpPr>
          <p:cNvPr id="5" name="Footer Placeholder 4">
            <a:extLst>
              <a:ext uri="{FF2B5EF4-FFF2-40B4-BE49-F238E27FC236}">
                <a16:creationId xmlns:a16="http://schemas.microsoft.com/office/drawing/2014/main" id="{D7E66B43-E115-456E-B5AD-EC8BCE516C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D2879-FC6E-417F-931F-B0EB222570FB}"/>
              </a:ext>
            </a:extLst>
          </p:cNvPr>
          <p:cNvSpPr>
            <a:spLocks noGrp="1"/>
          </p:cNvSpPr>
          <p:nvPr>
            <p:ph type="sldNum" sz="quarter" idx="12"/>
          </p:nvPr>
        </p:nvSpPr>
        <p:spPr/>
        <p:txBody>
          <a:bodyPr/>
          <a:lstStyle/>
          <a:p>
            <a:fld id="{DB39CF32-49A2-490B-A4A5-AD2725212BA5}" type="slidenum">
              <a:rPr lang="en-US" smtClean="0"/>
              <a:t>‹#›</a:t>
            </a:fld>
            <a:endParaRPr lang="en-US"/>
          </a:p>
        </p:txBody>
      </p:sp>
    </p:spTree>
    <p:extLst>
      <p:ext uri="{BB962C8B-B14F-4D97-AF65-F5344CB8AC3E}">
        <p14:creationId xmlns:p14="http://schemas.microsoft.com/office/powerpoint/2010/main" val="27867655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64883-142F-44F1-B3E5-2E7F2204DA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793AC6-F8AA-457C-A1D8-754682B42B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8F499C-F741-48B1-82A6-319456F1C441}"/>
              </a:ext>
            </a:extLst>
          </p:cNvPr>
          <p:cNvSpPr>
            <a:spLocks noGrp="1"/>
          </p:cNvSpPr>
          <p:nvPr>
            <p:ph type="dt" sz="half" idx="10"/>
          </p:nvPr>
        </p:nvSpPr>
        <p:spPr/>
        <p:txBody>
          <a:bodyPr/>
          <a:lstStyle/>
          <a:p>
            <a:fld id="{6344EDFB-8B69-4BED-85DF-68447EF88914}" type="datetimeFigureOut">
              <a:rPr lang="en-US" smtClean="0"/>
              <a:t>7/17/2020</a:t>
            </a:fld>
            <a:endParaRPr lang="en-US"/>
          </a:p>
        </p:txBody>
      </p:sp>
      <p:sp>
        <p:nvSpPr>
          <p:cNvPr id="5" name="Footer Placeholder 4">
            <a:extLst>
              <a:ext uri="{FF2B5EF4-FFF2-40B4-BE49-F238E27FC236}">
                <a16:creationId xmlns:a16="http://schemas.microsoft.com/office/drawing/2014/main" id="{B01720EE-B2BE-4A98-8838-535F3457F7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FE3145-6B29-4AD0-8253-23DF5A48FFD0}"/>
              </a:ext>
            </a:extLst>
          </p:cNvPr>
          <p:cNvSpPr>
            <a:spLocks noGrp="1"/>
          </p:cNvSpPr>
          <p:nvPr>
            <p:ph type="sldNum" sz="quarter" idx="12"/>
          </p:nvPr>
        </p:nvSpPr>
        <p:spPr/>
        <p:txBody>
          <a:bodyPr/>
          <a:lstStyle/>
          <a:p>
            <a:fld id="{DB39CF32-49A2-490B-A4A5-AD2725212BA5}" type="slidenum">
              <a:rPr lang="en-US" smtClean="0"/>
              <a:t>‹#›</a:t>
            </a:fld>
            <a:endParaRPr lang="en-US"/>
          </a:p>
        </p:txBody>
      </p:sp>
    </p:spTree>
    <p:extLst>
      <p:ext uri="{BB962C8B-B14F-4D97-AF65-F5344CB8AC3E}">
        <p14:creationId xmlns:p14="http://schemas.microsoft.com/office/powerpoint/2010/main" val="2979180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F94FE-D75D-4BDF-9713-801C7F698C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B1CD5BC-8DAF-4BDF-9E38-0B29CD12E2D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2E7026-8665-482D-9526-837C880F0A65}"/>
              </a:ext>
            </a:extLst>
          </p:cNvPr>
          <p:cNvSpPr>
            <a:spLocks noGrp="1"/>
          </p:cNvSpPr>
          <p:nvPr>
            <p:ph type="dt" sz="half" idx="10"/>
          </p:nvPr>
        </p:nvSpPr>
        <p:spPr/>
        <p:txBody>
          <a:bodyPr/>
          <a:lstStyle/>
          <a:p>
            <a:fld id="{6344EDFB-8B69-4BED-85DF-68447EF88914}" type="datetimeFigureOut">
              <a:rPr lang="en-US" smtClean="0"/>
              <a:t>7/17/2020</a:t>
            </a:fld>
            <a:endParaRPr lang="en-US"/>
          </a:p>
        </p:txBody>
      </p:sp>
      <p:sp>
        <p:nvSpPr>
          <p:cNvPr id="5" name="Footer Placeholder 4">
            <a:extLst>
              <a:ext uri="{FF2B5EF4-FFF2-40B4-BE49-F238E27FC236}">
                <a16:creationId xmlns:a16="http://schemas.microsoft.com/office/drawing/2014/main" id="{EACD4BB6-1087-4C84-A7CA-FA57F305CF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4DAC79-E471-40AB-8ED7-DC76E43A5C1B}"/>
              </a:ext>
            </a:extLst>
          </p:cNvPr>
          <p:cNvSpPr>
            <a:spLocks noGrp="1"/>
          </p:cNvSpPr>
          <p:nvPr>
            <p:ph type="sldNum" sz="quarter" idx="12"/>
          </p:nvPr>
        </p:nvSpPr>
        <p:spPr/>
        <p:txBody>
          <a:bodyPr/>
          <a:lstStyle/>
          <a:p>
            <a:fld id="{DB39CF32-49A2-490B-A4A5-AD2725212BA5}" type="slidenum">
              <a:rPr lang="en-US" smtClean="0"/>
              <a:t>‹#›</a:t>
            </a:fld>
            <a:endParaRPr lang="en-US"/>
          </a:p>
        </p:txBody>
      </p:sp>
    </p:spTree>
    <p:extLst>
      <p:ext uri="{BB962C8B-B14F-4D97-AF65-F5344CB8AC3E}">
        <p14:creationId xmlns:p14="http://schemas.microsoft.com/office/powerpoint/2010/main" val="37759791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738D6-A25D-4C34-A0F9-2A540B4D0D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56775B-7755-4A92-A409-EB643B5275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5C7CFC-5606-4CC8-B27F-F8C0B417A6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3FDD73-3BF5-4467-848E-7ED7CF6287D2}"/>
              </a:ext>
            </a:extLst>
          </p:cNvPr>
          <p:cNvSpPr>
            <a:spLocks noGrp="1"/>
          </p:cNvSpPr>
          <p:nvPr>
            <p:ph type="dt" sz="half" idx="10"/>
          </p:nvPr>
        </p:nvSpPr>
        <p:spPr/>
        <p:txBody>
          <a:bodyPr/>
          <a:lstStyle/>
          <a:p>
            <a:fld id="{6344EDFB-8B69-4BED-85DF-68447EF88914}" type="datetimeFigureOut">
              <a:rPr lang="en-US" smtClean="0"/>
              <a:t>7/17/2020</a:t>
            </a:fld>
            <a:endParaRPr lang="en-US"/>
          </a:p>
        </p:txBody>
      </p:sp>
      <p:sp>
        <p:nvSpPr>
          <p:cNvPr id="6" name="Footer Placeholder 5">
            <a:extLst>
              <a:ext uri="{FF2B5EF4-FFF2-40B4-BE49-F238E27FC236}">
                <a16:creationId xmlns:a16="http://schemas.microsoft.com/office/drawing/2014/main" id="{D3F09D3B-6C2E-4DE9-BC32-319CB0CFBB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5D6A81-3CC0-4844-831E-ABE1CD9741FE}"/>
              </a:ext>
            </a:extLst>
          </p:cNvPr>
          <p:cNvSpPr>
            <a:spLocks noGrp="1"/>
          </p:cNvSpPr>
          <p:nvPr>
            <p:ph type="sldNum" sz="quarter" idx="12"/>
          </p:nvPr>
        </p:nvSpPr>
        <p:spPr/>
        <p:txBody>
          <a:bodyPr/>
          <a:lstStyle/>
          <a:p>
            <a:fld id="{DB39CF32-49A2-490B-A4A5-AD2725212BA5}" type="slidenum">
              <a:rPr lang="en-US" smtClean="0"/>
              <a:t>‹#›</a:t>
            </a:fld>
            <a:endParaRPr lang="en-US"/>
          </a:p>
        </p:txBody>
      </p:sp>
    </p:spTree>
    <p:extLst>
      <p:ext uri="{BB962C8B-B14F-4D97-AF65-F5344CB8AC3E}">
        <p14:creationId xmlns:p14="http://schemas.microsoft.com/office/powerpoint/2010/main" val="7459441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E5580-AB21-45FC-890F-C96D269F1EB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F483F4D-20E8-4108-ACAA-FD5178E8EE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DD0326-42C9-4CEE-A6C7-E572122E2E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8BAA59-96FA-4680-96F7-8C43EF0A7C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BEA3154-F161-46F1-90D5-B779B5CF1F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2F27563-2142-42C3-822F-17D7E441F5FB}"/>
              </a:ext>
            </a:extLst>
          </p:cNvPr>
          <p:cNvSpPr>
            <a:spLocks noGrp="1"/>
          </p:cNvSpPr>
          <p:nvPr>
            <p:ph type="dt" sz="half" idx="10"/>
          </p:nvPr>
        </p:nvSpPr>
        <p:spPr/>
        <p:txBody>
          <a:bodyPr/>
          <a:lstStyle/>
          <a:p>
            <a:fld id="{6344EDFB-8B69-4BED-85DF-68447EF88914}" type="datetimeFigureOut">
              <a:rPr lang="en-US" smtClean="0"/>
              <a:t>7/17/2020</a:t>
            </a:fld>
            <a:endParaRPr lang="en-US"/>
          </a:p>
        </p:txBody>
      </p:sp>
      <p:sp>
        <p:nvSpPr>
          <p:cNvPr id="8" name="Footer Placeholder 7">
            <a:extLst>
              <a:ext uri="{FF2B5EF4-FFF2-40B4-BE49-F238E27FC236}">
                <a16:creationId xmlns:a16="http://schemas.microsoft.com/office/drawing/2014/main" id="{2E7BE65A-DC27-49C7-958D-5F4A23C149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E5908D3-ABEF-4A44-8E5E-81A04165243E}"/>
              </a:ext>
            </a:extLst>
          </p:cNvPr>
          <p:cNvSpPr>
            <a:spLocks noGrp="1"/>
          </p:cNvSpPr>
          <p:nvPr>
            <p:ph type="sldNum" sz="quarter" idx="12"/>
          </p:nvPr>
        </p:nvSpPr>
        <p:spPr/>
        <p:txBody>
          <a:bodyPr/>
          <a:lstStyle/>
          <a:p>
            <a:fld id="{DB39CF32-49A2-490B-A4A5-AD2725212BA5}" type="slidenum">
              <a:rPr lang="en-US" smtClean="0"/>
              <a:t>‹#›</a:t>
            </a:fld>
            <a:endParaRPr lang="en-US"/>
          </a:p>
        </p:txBody>
      </p:sp>
    </p:spTree>
    <p:extLst>
      <p:ext uri="{BB962C8B-B14F-4D97-AF65-F5344CB8AC3E}">
        <p14:creationId xmlns:p14="http://schemas.microsoft.com/office/powerpoint/2010/main" val="15093274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FB076-C383-4477-8449-7824D796140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8A05E64-B4CF-4F99-A170-0AA2652635E9}"/>
              </a:ext>
            </a:extLst>
          </p:cNvPr>
          <p:cNvSpPr>
            <a:spLocks noGrp="1"/>
          </p:cNvSpPr>
          <p:nvPr>
            <p:ph type="dt" sz="half" idx="10"/>
          </p:nvPr>
        </p:nvSpPr>
        <p:spPr/>
        <p:txBody>
          <a:bodyPr/>
          <a:lstStyle/>
          <a:p>
            <a:fld id="{6344EDFB-8B69-4BED-85DF-68447EF88914}" type="datetimeFigureOut">
              <a:rPr lang="en-US" smtClean="0"/>
              <a:t>7/17/2020</a:t>
            </a:fld>
            <a:endParaRPr lang="en-US"/>
          </a:p>
        </p:txBody>
      </p:sp>
      <p:sp>
        <p:nvSpPr>
          <p:cNvPr id="4" name="Footer Placeholder 3">
            <a:extLst>
              <a:ext uri="{FF2B5EF4-FFF2-40B4-BE49-F238E27FC236}">
                <a16:creationId xmlns:a16="http://schemas.microsoft.com/office/drawing/2014/main" id="{06310C9A-86CF-48CD-A11F-A33CC4BAAA5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292320-D4F6-4752-A33D-2D276D2FD8B3}"/>
              </a:ext>
            </a:extLst>
          </p:cNvPr>
          <p:cNvSpPr>
            <a:spLocks noGrp="1"/>
          </p:cNvSpPr>
          <p:nvPr>
            <p:ph type="sldNum" sz="quarter" idx="12"/>
          </p:nvPr>
        </p:nvSpPr>
        <p:spPr/>
        <p:txBody>
          <a:bodyPr/>
          <a:lstStyle/>
          <a:p>
            <a:fld id="{DB39CF32-49A2-490B-A4A5-AD2725212BA5}" type="slidenum">
              <a:rPr lang="en-US" smtClean="0"/>
              <a:t>‹#›</a:t>
            </a:fld>
            <a:endParaRPr lang="en-US"/>
          </a:p>
        </p:txBody>
      </p:sp>
    </p:spTree>
    <p:extLst>
      <p:ext uri="{BB962C8B-B14F-4D97-AF65-F5344CB8AC3E}">
        <p14:creationId xmlns:p14="http://schemas.microsoft.com/office/powerpoint/2010/main" val="2382079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365405-FA05-4290-9014-5EEEBAEF4B3A}"/>
              </a:ext>
            </a:extLst>
          </p:cNvPr>
          <p:cNvSpPr>
            <a:spLocks noGrp="1"/>
          </p:cNvSpPr>
          <p:nvPr>
            <p:ph type="dt" sz="half" idx="10"/>
          </p:nvPr>
        </p:nvSpPr>
        <p:spPr/>
        <p:txBody>
          <a:bodyPr/>
          <a:lstStyle/>
          <a:p>
            <a:fld id="{6344EDFB-8B69-4BED-85DF-68447EF88914}" type="datetimeFigureOut">
              <a:rPr lang="en-US" smtClean="0"/>
              <a:t>7/17/2020</a:t>
            </a:fld>
            <a:endParaRPr lang="en-US"/>
          </a:p>
        </p:txBody>
      </p:sp>
      <p:sp>
        <p:nvSpPr>
          <p:cNvPr id="3" name="Footer Placeholder 2">
            <a:extLst>
              <a:ext uri="{FF2B5EF4-FFF2-40B4-BE49-F238E27FC236}">
                <a16:creationId xmlns:a16="http://schemas.microsoft.com/office/drawing/2014/main" id="{63B68EE6-C108-445D-9C17-2D9A4BAF5F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66D9C8-B385-439E-BC01-93604151D75F}"/>
              </a:ext>
            </a:extLst>
          </p:cNvPr>
          <p:cNvSpPr>
            <a:spLocks noGrp="1"/>
          </p:cNvSpPr>
          <p:nvPr>
            <p:ph type="sldNum" sz="quarter" idx="12"/>
          </p:nvPr>
        </p:nvSpPr>
        <p:spPr/>
        <p:txBody>
          <a:bodyPr/>
          <a:lstStyle/>
          <a:p>
            <a:fld id="{DB39CF32-49A2-490B-A4A5-AD2725212BA5}" type="slidenum">
              <a:rPr lang="en-US" smtClean="0"/>
              <a:t>‹#›</a:t>
            </a:fld>
            <a:endParaRPr lang="en-US"/>
          </a:p>
        </p:txBody>
      </p:sp>
    </p:spTree>
    <p:extLst>
      <p:ext uri="{BB962C8B-B14F-4D97-AF65-F5344CB8AC3E}">
        <p14:creationId xmlns:p14="http://schemas.microsoft.com/office/powerpoint/2010/main" val="1234506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0C3D6-4272-49DF-8007-7726C3F642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C75B110-BF16-49FB-9C1E-839E99B3E0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B605AB5-0708-4D69-8449-792DCF7E52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53C2BC-F454-4AC7-9B2E-685EF6817CCB}"/>
              </a:ext>
            </a:extLst>
          </p:cNvPr>
          <p:cNvSpPr>
            <a:spLocks noGrp="1"/>
          </p:cNvSpPr>
          <p:nvPr>
            <p:ph type="dt" sz="half" idx="10"/>
          </p:nvPr>
        </p:nvSpPr>
        <p:spPr/>
        <p:txBody>
          <a:bodyPr/>
          <a:lstStyle/>
          <a:p>
            <a:fld id="{6344EDFB-8B69-4BED-85DF-68447EF88914}" type="datetimeFigureOut">
              <a:rPr lang="en-US" smtClean="0"/>
              <a:t>7/17/2020</a:t>
            </a:fld>
            <a:endParaRPr lang="en-US"/>
          </a:p>
        </p:txBody>
      </p:sp>
      <p:sp>
        <p:nvSpPr>
          <p:cNvPr id="6" name="Footer Placeholder 5">
            <a:extLst>
              <a:ext uri="{FF2B5EF4-FFF2-40B4-BE49-F238E27FC236}">
                <a16:creationId xmlns:a16="http://schemas.microsoft.com/office/drawing/2014/main" id="{5D99B03E-795C-4109-AF73-04CF23AC1C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ABF52F-4CA6-4168-AF7C-4A16E28C96F2}"/>
              </a:ext>
            </a:extLst>
          </p:cNvPr>
          <p:cNvSpPr>
            <a:spLocks noGrp="1"/>
          </p:cNvSpPr>
          <p:nvPr>
            <p:ph type="sldNum" sz="quarter" idx="12"/>
          </p:nvPr>
        </p:nvSpPr>
        <p:spPr/>
        <p:txBody>
          <a:bodyPr/>
          <a:lstStyle/>
          <a:p>
            <a:fld id="{DB39CF32-49A2-490B-A4A5-AD2725212BA5}" type="slidenum">
              <a:rPr lang="en-US" smtClean="0"/>
              <a:t>‹#›</a:t>
            </a:fld>
            <a:endParaRPr lang="en-US"/>
          </a:p>
        </p:txBody>
      </p:sp>
    </p:spTree>
    <p:extLst>
      <p:ext uri="{BB962C8B-B14F-4D97-AF65-F5344CB8AC3E}">
        <p14:creationId xmlns:p14="http://schemas.microsoft.com/office/powerpoint/2010/main" val="22993897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9527F-A556-44BC-AF5A-A00BDEAA6A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0E19E06-557F-4233-814A-5487CE2E05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C6E64A-1C7E-4F6B-853A-EB3C38D215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CD089C-1442-4572-9DCD-F4673B36A2FD}"/>
              </a:ext>
            </a:extLst>
          </p:cNvPr>
          <p:cNvSpPr>
            <a:spLocks noGrp="1"/>
          </p:cNvSpPr>
          <p:nvPr>
            <p:ph type="dt" sz="half" idx="10"/>
          </p:nvPr>
        </p:nvSpPr>
        <p:spPr/>
        <p:txBody>
          <a:bodyPr/>
          <a:lstStyle/>
          <a:p>
            <a:fld id="{6344EDFB-8B69-4BED-85DF-68447EF88914}" type="datetimeFigureOut">
              <a:rPr lang="en-US" smtClean="0"/>
              <a:t>7/17/2020</a:t>
            </a:fld>
            <a:endParaRPr lang="en-US"/>
          </a:p>
        </p:txBody>
      </p:sp>
      <p:sp>
        <p:nvSpPr>
          <p:cNvPr id="6" name="Footer Placeholder 5">
            <a:extLst>
              <a:ext uri="{FF2B5EF4-FFF2-40B4-BE49-F238E27FC236}">
                <a16:creationId xmlns:a16="http://schemas.microsoft.com/office/drawing/2014/main" id="{AFD693AF-5281-4710-B843-10598DC233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6CD766-6006-44AB-924F-0D39115AFC17}"/>
              </a:ext>
            </a:extLst>
          </p:cNvPr>
          <p:cNvSpPr>
            <a:spLocks noGrp="1"/>
          </p:cNvSpPr>
          <p:nvPr>
            <p:ph type="sldNum" sz="quarter" idx="12"/>
          </p:nvPr>
        </p:nvSpPr>
        <p:spPr/>
        <p:txBody>
          <a:bodyPr/>
          <a:lstStyle/>
          <a:p>
            <a:fld id="{DB39CF32-49A2-490B-A4A5-AD2725212BA5}" type="slidenum">
              <a:rPr lang="en-US" smtClean="0"/>
              <a:t>‹#›</a:t>
            </a:fld>
            <a:endParaRPr lang="en-US"/>
          </a:p>
        </p:txBody>
      </p:sp>
    </p:spTree>
    <p:extLst>
      <p:ext uri="{BB962C8B-B14F-4D97-AF65-F5344CB8AC3E}">
        <p14:creationId xmlns:p14="http://schemas.microsoft.com/office/powerpoint/2010/main" val="21923352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35D881-9A43-4AAF-A1AE-E7B66B3363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50D6A05-3129-461B-A214-86386FF672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AA63A8-70CC-4A17-9C28-046A2C01B1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44EDFB-8B69-4BED-85DF-68447EF88914}" type="datetimeFigureOut">
              <a:rPr lang="en-US" smtClean="0"/>
              <a:t>7/17/2020</a:t>
            </a:fld>
            <a:endParaRPr lang="en-US"/>
          </a:p>
        </p:txBody>
      </p:sp>
      <p:sp>
        <p:nvSpPr>
          <p:cNvPr id="5" name="Footer Placeholder 4">
            <a:extLst>
              <a:ext uri="{FF2B5EF4-FFF2-40B4-BE49-F238E27FC236}">
                <a16:creationId xmlns:a16="http://schemas.microsoft.com/office/drawing/2014/main" id="{3D641111-EDD4-45AF-8BE2-3F48467E18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7649854-55D1-4366-955D-E47ECE9022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39CF32-49A2-490B-A4A5-AD2725212BA5}" type="slidenum">
              <a:rPr lang="en-US" smtClean="0"/>
              <a:t>‹#›</a:t>
            </a:fld>
            <a:endParaRPr lang="en-US"/>
          </a:p>
        </p:txBody>
      </p:sp>
    </p:spTree>
    <p:extLst>
      <p:ext uri="{BB962C8B-B14F-4D97-AF65-F5344CB8AC3E}">
        <p14:creationId xmlns:p14="http://schemas.microsoft.com/office/powerpoint/2010/main" val="28037069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7D619C8-01A1-4E95-907D-0106140FAA77}"/>
              </a:ext>
            </a:extLst>
          </p:cNvPr>
          <p:cNvPicPr>
            <a:picLocks noChangeAspect="1"/>
          </p:cNvPicPr>
          <p:nvPr/>
        </p:nvPicPr>
        <p:blipFill>
          <a:blip r:embed="rId2"/>
          <a:stretch>
            <a:fillRect/>
          </a:stretch>
        </p:blipFill>
        <p:spPr>
          <a:xfrm>
            <a:off x="1935119" y="1043733"/>
            <a:ext cx="8321761" cy="4770533"/>
          </a:xfrm>
          <a:prstGeom prst="rect">
            <a:avLst/>
          </a:prstGeom>
        </p:spPr>
      </p:pic>
    </p:spTree>
    <p:extLst>
      <p:ext uri="{BB962C8B-B14F-4D97-AF65-F5344CB8AC3E}">
        <p14:creationId xmlns:p14="http://schemas.microsoft.com/office/powerpoint/2010/main" val="12686217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FC3EF7E-E9BC-416E-A7FB-D6A7B58502D9}"/>
              </a:ext>
            </a:extLst>
          </p:cNvPr>
          <p:cNvPicPr>
            <a:picLocks noChangeAspect="1"/>
          </p:cNvPicPr>
          <p:nvPr/>
        </p:nvPicPr>
        <p:blipFill>
          <a:blip r:embed="rId2"/>
          <a:stretch>
            <a:fillRect/>
          </a:stretch>
        </p:blipFill>
        <p:spPr>
          <a:xfrm>
            <a:off x="2186576" y="263319"/>
            <a:ext cx="8390347" cy="4755292"/>
          </a:xfrm>
          <a:prstGeom prst="rect">
            <a:avLst/>
          </a:prstGeom>
        </p:spPr>
      </p:pic>
      <p:sp>
        <p:nvSpPr>
          <p:cNvPr id="3" name="TextBox 2">
            <a:extLst>
              <a:ext uri="{FF2B5EF4-FFF2-40B4-BE49-F238E27FC236}">
                <a16:creationId xmlns:a16="http://schemas.microsoft.com/office/drawing/2014/main" id="{AA6ADBB3-8843-412A-A722-D7B1940AB656}"/>
              </a:ext>
            </a:extLst>
          </p:cNvPr>
          <p:cNvSpPr txBox="1"/>
          <p:nvPr/>
        </p:nvSpPr>
        <p:spPr>
          <a:xfrm>
            <a:off x="243840" y="5222240"/>
            <a:ext cx="6614503" cy="1477328"/>
          </a:xfrm>
          <a:prstGeom prst="rect">
            <a:avLst/>
          </a:prstGeom>
          <a:noFill/>
        </p:spPr>
        <p:txBody>
          <a:bodyPr wrap="none" rtlCol="0">
            <a:spAutoFit/>
          </a:bodyPr>
          <a:lstStyle/>
          <a:p>
            <a:r>
              <a:rPr lang="en-US" sz="1200" dirty="0">
                <a:effectLst/>
              </a:rPr>
              <a:t>Here is a quick table to compare the capabilities enabled by Memcached and Redis. </a:t>
            </a:r>
          </a:p>
          <a:p>
            <a:endParaRPr lang="en-US" sz="1200" dirty="0"/>
          </a:p>
          <a:p>
            <a:r>
              <a:rPr lang="en-US" sz="1200" u="sng" dirty="0">
                <a:effectLst/>
              </a:rPr>
              <a:t>Multi-threaded performance </a:t>
            </a:r>
          </a:p>
          <a:p>
            <a:r>
              <a:rPr lang="en-US" sz="1200" dirty="0">
                <a:effectLst/>
              </a:rPr>
              <a:t>There is no longer a build-time distinction between a single-threaded and multi-threaded </a:t>
            </a:r>
            <a:r>
              <a:rPr lang="en-US" sz="1200" dirty="0" err="1">
                <a:effectLst/>
              </a:rPr>
              <a:t>memcached</a:t>
            </a:r>
            <a:r>
              <a:rPr lang="en-US" sz="1200" dirty="0">
                <a:effectLst/>
              </a:rPr>
              <a:t>. </a:t>
            </a:r>
          </a:p>
          <a:p>
            <a:r>
              <a:rPr lang="en-US" sz="1200" dirty="0">
                <a:effectLst/>
              </a:rPr>
              <a:t>If you want a single-threaded </a:t>
            </a:r>
            <a:r>
              <a:rPr lang="en-US" sz="1200" dirty="0" err="1">
                <a:effectLst/>
              </a:rPr>
              <a:t>memcached</a:t>
            </a:r>
            <a:r>
              <a:rPr lang="en-US" sz="1200" dirty="0">
                <a:effectLst/>
              </a:rPr>
              <a:t>, ask for one thread.</a:t>
            </a:r>
          </a:p>
          <a:p>
            <a:r>
              <a:rPr lang="en-US" sz="1200" dirty="0">
                <a:effectLst/>
              </a:rPr>
              <a:t> This change lets us focus on a future where multiple cores can be saturated for servicing requests.</a:t>
            </a:r>
          </a:p>
          <a:p>
            <a:endParaRPr lang="en-US" dirty="0"/>
          </a:p>
        </p:txBody>
      </p:sp>
    </p:spTree>
    <p:extLst>
      <p:ext uri="{BB962C8B-B14F-4D97-AF65-F5344CB8AC3E}">
        <p14:creationId xmlns:p14="http://schemas.microsoft.com/office/powerpoint/2010/main" val="1701302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9298A14-6B66-4011-94E9-BE910184745E}"/>
              </a:ext>
            </a:extLst>
          </p:cNvPr>
          <p:cNvPicPr>
            <a:picLocks noChangeAspect="1"/>
          </p:cNvPicPr>
          <p:nvPr/>
        </p:nvPicPr>
        <p:blipFill>
          <a:blip r:embed="rId2"/>
          <a:stretch>
            <a:fillRect/>
          </a:stretch>
        </p:blipFill>
        <p:spPr>
          <a:xfrm>
            <a:off x="2783839" y="103932"/>
            <a:ext cx="6890113" cy="3949746"/>
          </a:xfrm>
          <a:prstGeom prst="rect">
            <a:avLst/>
          </a:prstGeom>
        </p:spPr>
      </p:pic>
      <p:sp>
        <p:nvSpPr>
          <p:cNvPr id="3" name="TextBox 2">
            <a:extLst>
              <a:ext uri="{FF2B5EF4-FFF2-40B4-BE49-F238E27FC236}">
                <a16:creationId xmlns:a16="http://schemas.microsoft.com/office/drawing/2014/main" id="{9431ED1A-FA56-450C-8AD3-2281C25E8498}"/>
              </a:ext>
            </a:extLst>
          </p:cNvPr>
          <p:cNvSpPr txBox="1"/>
          <p:nvPr/>
        </p:nvSpPr>
        <p:spPr>
          <a:xfrm>
            <a:off x="356324" y="3811012"/>
            <a:ext cx="11835676" cy="3046988"/>
          </a:xfrm>
          <a:prstGeom prst="rect">
            <a:avLst/>
          </a:prstGeom>
          <a:noFill/>
        </p:spPr>
        <p:txBody>
          <a:bodyPr wrap="none" rtlCol="0">
            <a:spAutoFit/>
          </a:bodyPr>
          <a:lstStyle/>
          <a:p>
            <a:r>
              <a:rPr lang="en-US" sz="1200" dirty="0" err="1">
                <a:effectLst/>
              </a:rPr>
              <a:t>ElastiCache</a:t>
            </a:r>
            <a:r>
              <a:rPr lang="en-US" sz="1200" dirty="0">
                <a:effectLst/>
              </a:rPr>
              <a:t> Terminology </a:t>
            </a:r>
          </a:p>
          <a:p>
            <a:r>
              <a:rPr lang="en-US" sz="1200" dirty="0">
                <a:effectLst/>
              </a:rPr>
              <a:t>• A node is the smallest building block of an </a:t>
            </a:r>
            <a:r>
              <a:rPr lang="en-US" sz="1200" dirty="0" err="1">
                <a:effectLst/>
              </a:rPr>
              <a:t>ElastiCache</a:t>
            </a:r>
            <a:r>
              <a:rPr lang="en-US" sz="1200" dirty="0">
                <a:effectLst/>
              </a:rPr>
              <a:t> deployment. A node is a fixed-size chunk of secure, network-attached RAM.</a:t>
            </a:r>
          </a:p>
          <a:p>
            <a:r>
              <a:rPr lang="en-US" sz="1200" dirty="0"/>
              <a:t>    </a:t>
            </a:r>
            <a:r>
              <a:rPr lang="en-US" sz="1200" dirty="0">
                <a:effectLst/>
              </a:rPr>
              <a:t> Each node runs an instance of either Memcached or Redis, depending on which was selected when you created your cluster. </a:t>
            </a:r>
          </a:p>
          <a:p>
            <a:r>
              <a:rPr lang="en-US" sz="1200" dirty="0">
                <a:effectLst/>
              </a:rPr>
              <a:t>• A cluster is a logical grouping of one or more nodes. </a:t>
            </a:r>
          </a:p>
          <a:p>
            <a:r>
              <a:rPr lang="en-US" sz="1200" dirty="0">
                <a:effectLst/>
              </a:rPr>
              <a:t>• A replication group is a collection of Redis clusters. </a:t>
            </a:r>
          </a:p>
          <a:p>
            <a:r>
              <a:rPr lang="en-US" sz="1200" dirty="0"/>
              <a:t>     </a:t>
            </a:r>
            <a:r>
              <a:rPr lang="en-US" sz="1200" dirty="0">
                <a:effectLst/>
              </a:rPr>
              <a:t>A replication group is a collection of Redis clusters, with one primary read-write cluster and up to five secondary, read-only clusters, which are called read replicas. </a:t>
            </a:r>
          </a:p>
          <a:p>
            <a:r>
              <a:rPr lang="en-US" sz="1200" dirty="0"/>
              <a:t>     </a:t>
            </a:r>
            <a:r>
              <a:rPr lang="en-US" sz="1200" dirty="0">
                <a:effectLst/>
              </a:rPr>
              <a:t>Each read replica maintains a copy of the data from the primary cluster. Asynchronous replication mechanisms are used to keep the read-replicas synchronized with the primary cluster. </a:t>
            </a:r>
          </a:p>
          <a:p>
            <a:r>
              <a:rPr lang="en-US" sz="1200" dirty="0"/>
              <a:t>     </a:t>
            </a:r>
            <a:r>
              <a:rPr lang="en-US" sz="1200" dirty="0">
                <a:effectLst/>
              </a:rPr>
              <a:t>Applications can read from any cluster in the replication group. Applications can write only to the primary cluster. Read replicas enhance scalability and guard against data loss. </a:t>
            </a:r>
          </a:p>
          <a:p>
            <a:r>
              <a:rPr lang="en-US" sz="1200" dirty="0"/>
              <a:t>     </a:t>
            </a:r>
            <a:r>
              <a:rPr lang="en-US" sz="1200" dirty="0">
                <a:effectLst/>
              </a:rPr>
              <a:t>For more information, see http://docs.aws.amazon.com/AmazonElastiCache/latest/UserGuide/Replication.Re dis.Groups.html. </a:t>
            </a:r>
          </a:p>
          <a:p>
            <a:r>
              <a:rPr lang="en-US" sz="1200" dirty="0">
                <a:effectLst/>
              </a:rPr>
              <a:t>• An endpoint is the unique address your application uses to connect to an </a:t>
            </a:r>
            <a:r>
              <a:rPr lang="en-US" sz="1200" dirty="0" err="1">
                <a:effectLst/>
              </a:rPr>
              <a:t>ElastiCache</a:t>
            </a:r>
            <a:r>
              <a:rPr lang="en-US" sz="1200" dirty="0">
                <a:effectLst/>
              </a:rPr>
              <a:t> node or cluster.</a:t>
            </a:r>
          </a:p>
          <a:p>
            <a:r>
              <a:rPr lang="en-US" sz="1200" dirty="0"/>
              <a:t>     </a:t>
            </a:r>
            <a:r>
              <a:rPr lang="en-US" sz="1200" dirty="0">
                <a:effectLst/>
              </a:rPr>
              <a:t> Memcached and Redis have the following characteristics with respect to endpoints:</a:t>
            </a:r>
          </a:p>
          <a:p>
            <a:r>
              <a:rPr lang="en-US" sz="1200" dirty="0">
                <a:effectLst/>
              </a:rPr>
              <a:t>	• A Memcached cluster has its own endpoint and a configuration endpoint. 	</a:t>
            </a:r>
          </a:p>
          <a:p>
            <a:r>
              <a:rPr lang="en-US" sz="1200" dirty="0"/>
              <a:t>	</a:t>
            </a:r>
            <a:r>
              <a:rPr lang="en-US" sz="1200" dirty="0">
                <a:effectLst/>
              </a:rPr>
              <a:t>• A stand alone Redis cluster has an endpoint to connect to the cluster for both reads and writes. </a:t>
            </a:r>
          </a:p>
          <a:p>
            <a:r>
              <a:rPr lang="en-US" sz="1200" dirty="0"/>
              <a:t>	</a:t>
            </a:r>
            <a:r>
              <a:rPr lang="en-US" sz="1200" dirty="0">
                <a:effectLst/>
              </a:rPr>
              <a:t>• A Redis replication group has two types of endpoints as follows: </a:t>
            </a:r>
          </a:p>
          <a:p>
            <a:r>
              <a:rPr lang="en-US" sz="1200" dirty="0"/>
              <a:t>		</a:t>
            </a:r>
            <a:r>
              <a:rPr lang="en-US" sz="1200" dirty="0">
                <a:effectLst/>
              </a:rPr>
              <a:t>• The primary endpoints always connects to the primary cluster in the replication group. </a:t>
            </a:r>
          </a:p>
          <a:p>
            <a:r>
              <a:rPr lang="en-US" sz="1200" dirty="0"/>
              <a:t>		</a:t>
            </a:r>
            <a:r>
              <a:rPr lang="en-US" sz="1200" dirty="0">
                <a:effectLst/>
              </a:rPr>
              <a:t>• The read endpoint always points to a specific cluster in the replication group.</a:t>
            </a:r>
          </a:p>
        </p:txBody>
      </p:sp>
    </p:spTree>
    <p:extLst>
      <p:ext uri="{BB962C8B-B14F-4D97-AF65-F5344CB8AC3E}">
        <p14:creationId xmlns:p14="http://schemas.microsoft.com/office/powerpoint/2010/main" val="531403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9856D42-6205-4C54-9CBB-F31171DE5B9F}"/>
              </a:ext>
            </a:extLst>
          </p:cNvPr>
          <p:cNvPicPr>
            <a:picLocks noChangeAspect="1"/>
          </p:cNvPicPr>
          <p:nvPr/>
        </p:nvPicPr>
        <p:blipFill>
          <a:blip r:embed="rId2"/>
          <a:stretch>
            <a:fillRect/>
          </a:stretch>
        </p:blipFill>
        <p:spPr>
          <a:xfrm>
            <a:off x="1916068" y="139493"/>
            <a:ext cx="8359864" cy="4770533"/>
          </a:xfrm>
          <a:prstGeom prst="rect">
            <a:avLst/>
          </a:prstGeom>
        </p:spPr>
      </p:pic>
      <p:sp>
        <p:nvSpPr>
          <p:cNvPr id="3" name="TextBox 2">
            <a:extLst>
              <a:ext uri="{FF2B5EF4-FFF2-40B4-BE49-F238E27FC236}">
                <a16:creationId xmlns:a16="http://schemas.microsoft.com/office/drawing/2014/main" id="{4A668E69-1A08-41F9-B46A-750D1FB9D23C}"/>
              </a:ext>
            </a:extLst>
          </p:cNvPr>
          <p:cNvSpPr txBox="1"/>
          <p:nvPr/>
        </p:nvSpPr>
        <p:spPr>
          <a:xfrm>
            <a:off x="132080" y="5056514"/>
            <a:ext cx="12141337" cy="1754326"/>
          </a:xfrm>
          <a:prstGeom prst="rect">
            <a:avLst/>
          </a:prstGeom>
          <a:noFill/>
        </p:spPr>
        <p:txBody>
          <a:bodyPr wrap="none" rtlCol="0">
            <a:spAutoFit/>
          </a:bodyPr>
          <a:lstStyle/>
          <a:p>
            <a:r>
              <a:rPr lang="en-US" sz="1200" dirty="0">
                <a:effectLst/>
              </a:rPr>
              <a:t>A cache is a component that stores data so that future requests for that data can be served faster. A cache hit occurs when the cache contains the information requested. </a:t>
            </a:r>
          </a:p>
          <a:p>
            <a:r>
              <a:rPr lang="en-US" sz="1200" dirty="0">
                <a:effectLst/>
              </a:rPr>
              <a:t>A cache miss occurs when the cache does not contain the information requested. </a:t>
            </a:r>
          </a:p>
          <a:p>
            <a:endParaRPr lang="en-US" sz="1200" dirty="0"/>
          </a:p>
          <a:p>
            <a:r>
              <a:rPr lang="en-US" sz="1200" dirty="0" err="1">
                <a:effectLst/>
              </a:rPr>
              <a:t>ElastiCache</a:t>
            </a:r>
            <a:r>
              <a:rPr lang="en-US" sz="1200" dirty="0">
                <a:effectLst/>
              </a:rPr>
              <a:t> caches data as key-value pairs. An application can retrieve a value corresponding to a specific key. </a:t>
            </a:r>
          </a:p>
          <a:p>
            <a:r>
              <a:rPr lang="en-US" sz="1200" dirty="0">
                <a:effectLst/>
              </a:rPr>
              <a:t>An application can store an item in cache by specifying a key, value, and an expiration time (TTL). Time to live (TTL) is an integer value that specifies the number of seconds until the key expires.</a:t>
            </a:r>
          </a:p>
          <a:p>
            <a:endParaRPr lang="en-US" sz="1200" dirty="0"/>
          </a:p>
          <a:p>
            <a:r>
              <a:rPr lang="en-US" sz="1200" dirty="0">
                <a:effectLst/>
              </a:rPr>
              <a:t> If an application requests data from the cache and the data is both present and not expired in the cache, it will be returned to the application. </a:t>
            </a:r>
          </a:p>
          <a:p>
            <a:r>
              <a:rPr lang="en-US" sz="1200" dirty="0">
                <a:effectLst/>
              </a:rPr>
              <a:t>This scenario is known as a cache hit. If an application requests data from the cache and it is not present in the cache (returning a null), the scenario is known as a cache miss.</a:t>
            </a:r>
          </a:p>
          <a:p>
            <a:r>
              <a:rPr lang="en-US" sz="1200" dirty="0">
                <a:effectLst/>
              </a:rPr>
              <a:t> In this case, the application will request and receive the data from the database and write the data to the cache. </a:t>
            </a:r>
          </a:p>
        </p:txBody>
      </p:sp>
    </p:spTree>
    <p:extLst>
      <p:ext uri="{BB962C8B-B14F-4D97-AF65-F5344CB8AC3E}">
        <p14:creationId xmlns:p14="http://schemas.microsoft.com/office/powerpoint/2010/main" val="1356713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5341FB0-3526-479D-8C7A-7E39B0F2B167}"/>
              </a:ext>
            </a:extLst>
          </p:cNvPr>
          <p:cNvPicPr>
            <a:picLocks noChangeAspect="1"/>
          </p:cNvPicPr>
          <p:nvPr/>
        </p:nvPicPr>
        <p:blipFill>
          <a:blip r:embed="rId2"/>
          <a:stretch>
            <a:fillRect/>
          </a:stretch>
        </p:blipFill>
        <p:spPr>
          <a:xfrm>
            <a:off x="1897016" y="1051354"/>
            <a:ext cx="8397968" cy="4755292"/>
          </a:xfrm>
          <a:prstGeom prst="rect">
            <a:avLst/>
          </a:prstGeom>
        </p:spPr>
      </p:pic>
    </p:spTree>
    <p:extLst>
      <p:ext uri="{BB962C8B-B14F-4D97-AF65-F5344CB8AC3E}">
        <p14:creationId xmlns:p14="http://schemas.microsoft.com/office/powerpoint/2010/main" val="37192054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04B1C3A-B3AB-444A-B34B-07CF95CAD226}"/>
              </a:ext>
            </a:extLst>
          </p:cNvPr>
          <p:cNvPicPr>
            <a:picLocks noChangeAspect="1"/>
          </p:cNvPicPr>
          <p:nvPr/>
        </p:nvPicPr>
        <p:blipFill>
          <a:blip r:embed="rId2"/>
          <a:stretch>
            <a:fillRect/>
          </a:stretch>
        </p:blipFill>
        <p:spPr>
          <a:xfrm>
            <a:off x="2414725" y="115365"/>
            <a:ext cx="7701644" cy="4318223"/>
          </a:xfrm>
          <a:prstGeom prst="rect">
            <a:avLst/>
          </a:prstGeom>
        </p:spPr>
      </p:pic>
    </p:spTree>
    <p:extLst>
      <p:ext uri="{BB962C8B-B14F-4D97-AF65-F5344CB8AC3E}">
        <p14:creationId xmlns:p14="http://schemas.microsoft.com/office/powerpoint/2010/main" val="3108171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914CF1-5538-4067-B3AA-C2D517170104}"/>
              </a:ext>
            </a:extLst>
          </p:cNvPr>
          <p:cNvSpPr txBox="1"/>
          <p:nvPr/>
        </p:nvSpPr>
        <p:spPr>
          <a:xfrm>
            <a:off x="254000" y="524497"/>
            <a:ext cx="12080295" cy="5262979"/>
          </a:xfrm>
          <a:prstGeom prst="rect">
            <a:avLst/>
          </a:prstGeom>
          <a:noFill/>
        </p:spPr>
        <p:txBody>
          <a:bodyPr wrap="none" rtlCol="0">
            <a:spAutoFit/>
          </a:bodyPr>
          <a:lstStyle/>
          <a:p>
            <a:r>
              <a:rPr lang="en-US" sz="1200" dirty="0">
                <a:effectLst/>
              </a:rPr>
              <a:t>The cache hit and cache miss slide we discussed earlier implements the lazy caching strategy. </a:t>
            </a:r>
          </a:p>
          <a:p>
            <a:endParaRPr lang="en-US" sz="1200" dirty="0"/>
          </a:p>
          <a:p>
            <a:r>
              <a:rPr lang="en-US" sz="1200" dirty="0">
                <a:effectLst/>
              </a:rPr>
              <a:t>Whenever your application requests data, it first makes the request to the </a:t>
            </a:r>
            <a:r>
              <a:rPr lang="en-US" sz="1200" dirty="0" err="1">
                <a:effectLst/>
              </a:rPr>
              <a:t>ElastiCache</a:t>
            </a:r>
            <a:r>
              <a:rPr lang="en-US" sz="1200" dirty="0">
                <a:effectLst/>
              </a:rPr>
              <a:t> cache.</a:t>
            </a:r>
          </a:p>
          <a:p>
            <a:r>
              <a:rPr lang="en-US" sz="1200" dirty="0">
                <a:effectLst/>
              </a:rPr>
              <a:t> If the data exists in the cache and is current, </a:t>
            </a:r>
            <a:r>
              <a:rPr lang="en-US" sz="1200" dirty="0" err="1">
                <a:effectLst/>
              </a:rPr>
              <a:t>ElastiCache</a:t>
            </a:r>
            <a:r>
              <a:rPr lang="en-US" sz="1200" dirty="0">
                <a:effectLst/>
              </a:rPr>
              <a:t> returns the data to your application.</a:t>
            </a:r>
          </a:p>
          <a:p>
            <a:r>
              <a:rPr lang="en-US" sz="1200" dirty="0">
                <a:effectLst/>
              </a:rPr>
              <a:t> If the data does not exist in the cache, or the data in the cache has expired, your application requests the data from your data store which returns the data to your application.</a:t>
            </a:r>
          </a:p>
          <a:p>
            <a:r>
              <a:rPr lang="en-US" sz="1200" dirty="0">
                <a:effectLst/>
              </a:rPr>
              <a:t>Your application then writes the data received from the store to the cache so it can be more quickly retrieved next time it is requested. </a:t>
            </a:r>
          </a:p>
          <a:p>
            <a:endParaRPr lang="en-US" sz="1200" dirty="0">
              <a:effectLst/>
            </a:endParaRPr>
          </a:p>
          <a:p>
            <a:r>
              <a:rPr lang="en-US" sz="1200" dirty="0">
                <a:effectLst/>
              </a:rPr>
              <a:t>Lazy Loading is a caching strategy that loads data into the cache only when necessary. </a:t>
            </a:r>
          </a:p>
          <a:p>
            <a:r>
              <a:rPr lang="en-US" sz="1200" dirty="0">
                <a:effectLst/>
              </a:rPr>
              <a:t>Only requested data is cached. Since most data is never requested, Lazy Loading avoids filling up the cache with unnecessary data. </a:t>
            </a:r>
          </a:p>
          <a:p>
            <a:r>
              <a:rPr lang="en-US" sz="1200" dirty="0">
                <a:effectLst/>
              </a:rPr>
              <a:t>However, there is a cache miss penalty. Each cache miss results in 3 trips, which can cause a noticeable delay in data getting to the application. </a:t>
            </a:r>
          </a:p>
          <a:p>
            <a:r>
              <a:rPr lang="en-US" sz="1200" dirty="0">
                <a:effectLst/>
              </a:rPr>
              <a:t>Also, if data is only written to the cache when there is a cache miss, data in the cache can become stale since there are no updates to the cache when data is changed in the database.</a:t>
            </a:r>
          </a:p>
          <a:p>
            <a:endParaRPr lang="en-US" sz="1200" dirty="0"/>
          </a:p>
          <a:p>
            <a:r>
              <a:rPr lang="en-US" sz="1200" dirty="0">
                <a:effectLst/>
              </a:rPr>
              <a:t>In this deployment, </a:t>
            </a:r>
            <a:r>
              <a:rPr lang="en-US" sz="1200" dirty="0" err="1">
                <a:effectLst/>
              </a:rPr>
              <a:t>ElastiCache</a:t>
            </a:r>
            <a:r>
              <a:rPr lang="en-US" sz="1200" dirty="0">
                <a:effectLst/>
              </a:rPr>
              <a:t> sits between your application and the data store, or database, that it accesses. </a:t>
            </a:r>
          </a:p>
          <a:p>
            <a:r>
              <a:rPr lang="en-US" sz="1200" dirty="0">
                <a:effectLst/>
              </a:rPr>
              <a:t>Whenever your application requests data, it first makes the request to the </a:t>
            </a:r>
            <a:r>
              <a:rPr lang="en-US" sz="1200" dirty="0" err="1">
                <a:effectLst/>
              </a:rPr>
              <a:t>ElastiCache</a:t>
            </a:r>
            <a:r>
              <a:rPr lang="en-US" sz="1200" dirty="0">
                <a:effectLst/>
              </a:rPr>
              <a:t> cache. </a:t>
            </a:r>
          </a:p>
          <a:p>
            <a:r>
              <a:rPr lang="en-US" sz="1200" dirty="0">
                <a:effectLst/>
              </a:rPr>
              <a:t>If the data exists in the cache and is current, a cache hit occurs and </a:t>
            </a:r>
            <a:r>
              <a:rPr lang="en-US" sz="1200" dirty="0" err="1">
                <a:effectLst/>
              </a:rPr>
              <a:t>ElastiCache</a:t>
            </a:r>
            <a:r>
              <a:rPr lang="en-US" sz="1200" dirty="0">
                <a:effectLst/>
              </a:rPr>
              <a:t> returns the data to your application. </a:t>
            </a:r>
          </a:p>
          <a:p>
            <a:r>
              <a:rPr lang="en-US" sz="1200" dirty="0">
                <a:effectLst/>
              </a:rPr>
              <a:t>Otherwise, your application requests the data from your data store which returns the data to your application. </a:t>
            </a:r>
          </a:p>
          <a:p>
            <a:r>
              <a:rPr lang="en-US" sz="1200" dirty="0">
                <a:effectLst/>
              </a:rPr>
              <a:t>Your application then writes the data received to the cache so it can be retrieved more quickly the next time it is requested. </a:t>
            </a:r>
          </a:p>
          <a:p>
            <a:r>
              <a:rPr lang="en-US" sz="1200" b="1" dirty="0">
                <a:effectLst/>
              </a:rPr>
              <a:t>Advantages of Lazy Loading </a:t>
            </a:r>
          </a:p>
          <a:p>
            <a:r>
              <a:rPr lang="en-US" sz="1200" dirty="0">
                <a:effectLst/>
              </a:rPr>
              <a:t>• Only requested data is cached. Since most data is never requested, lazy loading avoids filling up the cache with data that isn't requested. </a:t>
            </a:r>
          </a:p>
          <a:p>
            <a:r>
              <a:rPr lang="en-US" sz="1200" dirty="0">
                <a:effectLst/>
              </a:rPr>
              <a:t>• Node failures are not fatal. </a:t>
            </a:r>
          </a:p>
          <a:p>
            <a:r>
              <a:rPr lang="en-US" sz="1200" dirty="0">
                <a:effectLst/>
              </a:rPr>
              <a:t>• When a node fails and is replaced by a new, empty node the application continues to function, though with increased latency. </a:t>
            </a:r>
          </a:p>
          <a:p>
            <a:r>
              <a:rPr lang="en-US" sz="1200" dirty="0"/>
              <a:t>      </a:t>
            </a:r>
            <a:r>
              <a:rPr lang="en-US" sz="1200" dirty="0">
                <a:effectLst/>
              </a:rPr>
              <a:t>As requests are made to the new node each cache miss results in a query of the database and adding the data copy to the cache so that subsequent requests are retrieved from the cache. </a:t>
            </a:r>
          </a:p>
          <a:p>
            <a:endParaRPr lang="en-US" sz="1200" dirty="0"/>
          </a:p>
          <a:p>
            <a:r>
              <a:rPr lang="en-US" sz="1200" b="1" dirty="0">
                <a:effectLst/>
              </a:rPr>
              <a:t>Disadvantages of Lazy Loading </a:t>
            </a:r>
          </a:p>
          <a:p>
            <a:r>
              <a:rPr lang="en-US" sz="1200" dirty="0">
                <a:effectLst/>
              </a:rPr>
              <a:t>• There is a cache miss penalty. Each cache miss results in 3 trips - initial request for data from the cache, query of the database for the data, writing the data to the cache</a:t>
            </a:r>
          </a:p>
          <a:p>
            <a:r>
              <a:rPr lang="en-US" sz="1200" dirty="0"/>
              <a:t>       </a:t>
            </a:r>
            <a:r>
              <a:rPr lang="en-US" sz="1200" dirty="0">
                <a:effectLst/>
              </a:rPr>
              <a:t> - which can cause a noticeable delay in data getting to the application. </a:t>
            </a:r>
          </a:p>
          <a:p>
            <a:r>
              <a:rPr lang="en-US" sz="1200" dirty="0">
                <a:effectLst/>
              </a:rPr>
              <a:t>• Application may receive stale data because another application may have updated the data in the database behind the scenes. </a:t>
            </a:r>
          </a:p>
        </p:txBody>
      </p:sp>
    </p:spTree>
    <p:extLst>
      <p:ext uri="{BB962C8B-B14F-4D97-AF65-F5344CB8AC3E}">
        <p14:creationId xmlns:p14="http://schemas.microsoft.com/office/powerpoint/2010/main" val="4597442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34AC599-4FAC-4F52-951B-51C948579569}"/>
              </a:ext>
            </a:extLst>
          </p:cNvPr>
          <p:cNvPicPr>
            <a:picLocks noChangeAspect="1"/>
          </p:cNvPicPr>
          <p:nvPr/>
        </p:nvPicPr>
        <p:blipFill>
          <a:blip r:embed="rId2"/>
          <a:stretch>
            <a:fillRect/>
          </a:stretch>
        </p:blipFill>
        <p:spPr>
          <a:xfrm>
            <a:off x="2438400" y="131070"/>
            <a:ext cx="7823200" cy="4464326"/>
          </a:xfrm>
          <a:prstGeom prst="rect">
            <a:avLst/>
          </a:prstGeom>
        </p:spPr>
      </p:pic>
      <p:sp>
        <p:nvSpPr>
          <p:cNvPr id="5" name="TextBox 4">
            <a:extLst>
              <a:ext uri="{FF2B5EF4-FFF2-40B4-BE49-F238E27FC236}">
                <a16:creationId xmlns:a16="http://schemas.microsoft.com/office/drawing/2014/main" id="{2CB64351-448E-4836-97A4-1B37C6E39608}"/>
              </a:ext>
            </a:extLst>
          </p:cNvPr>
          <p:cNvSpPr txBox="1"/>
          <p:nvPr/>
        </p:nvSpPr>
        <p:spPr>
          <a:xfrm>
            <a:off x="275911" y="4549676"/>
            <a:ext cx="9904827" cy="2308324"/>
          </a:xfrm>
          <a:prstGeom prst="rect">
            <a:avLst/>
          </a:prstGeom>
          <a:noFill/>
        </p:spPr>
        <p:txBody>
          <a:bodyPr wrap="none" rtlCol="0">
            <a:spAutoFit/>
          </a:bodyPr>
          <a:lstStyle/>
          <a:p>
            <a:r>
              <a:rPr lang="en-US" sz="1200" dirty="0">
                <a:effectLst/>
              </a:rPr>
              <a:t>The write through strategy adds data or updates data in the cache whenever data is written to the database. </a:t>
            </a:r>
          </a:p>
          <a:p>
            <a:endParaRPr lang="en-US" sz="1200" dirty="0"/>
          </a:p>
          <a:p>
            <a:r>
              <a:rPr lang="en-US" sz="1200" b="1" dirty="0">
                <a:effectLst/>
              </a:rPr>
              <a:t>Advantages of Write Through </a:t>
            </a:r>
          </a:p>
          <a:p>
            <a:r>
              <a:rPr lang="en-US" sz="1200" dirty="0">
                <a:effectLst/>
              </a:rPr>
              <a:t>• The data in the cache is never stale. Since the data in the cache is updated every time it is written to the database, the data in the cache is always current. </a:t>
            </a:r>
          </a:p>
          <a:p>
            <a:endParaRPr lang="en-US" sz="1200" dirty="0"/>
          </a:p>
          <a:p>
            <a:r>
              <a:rPr lang="en-US" sz="1200" b="1" dirty="0">
                <a:effectLst/>
              </a:rPr>
              <a:t>Disadvantages of Write Through </a:t>
            </a:r>
          </a:p>
          <a:p>
            <a:r>
              <a:rPr lang="en-US" sz="1200" dirty="0">
                <a:effectLst/>
              </a:rPr>
              <a:t>• Write penalty: Every write involves two trips - a write to the cache and a write to the database . </a:t>
            </a:r>
          </a:p>
          <a:p>
            <a:r>
              <a:rPr lang="en-US" sz="1200" dirty="0">
                <a:effectLst/>
              </a:rPr>
              <a:t>• Missing data: When a new node is created to scale up or to replace a failed node, the node does not contain all data. </a:t>
            </a:r>
          </a:p>
          <a:p>
            <a:r>
              <a:rPr lang="en-US" sz="1200" dirty="0">
                <a:effectLst/>
              </a:rPr>
              <a:t>   Data continues to be missing until it is added or updated in the database.</a:t>
            </a:r>
          </a:p>
          <a:p>
            <a:r>
              <a:rPr lang="en-US" sz="1200" dirty="0">
                <a:effectLst/>
              </a:rPr>
              <a:t>    In this scenario, you might choose to use a lazy caching approach to repopulate the cache. </a:t>
            </a:r>
          </a:p>
          <a:p>
            <a:r>
              <a:rPr lang="en-US" sz="1200" dirty="0">
                <a:effectLst/>
              </a:rPr>
              <a:t>• Unused data: Since most data is never read, there can be a lot of data in the cluster that is never read. </a:t>
            </a:r>
          </a:p>
          <a:p>
            <a:r>
              <a:rPr lang="en-US" sz="1200" dirty="0">
                <a:effectLst/>
              </a:rPr>
              <a:t>• Cache churn: The cache may be updated often if certain records are updated repeatedly. </a:t>
            </a:r>
          </a:p>
        </p:txBody>
      </p:sp>
    </p:spTree>
    <p:extLst>
      <p:ext uri="{BB962C8B-B14F-4D97-AF65-F5344CB8AC3E}">
        <p14:creationId xmlns:p14="http://schemas.microsoft.com/office/powerpoint/2010/main" val="1383248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EBE49C4-549B-49E0-BF88-9155AFC6C1DD}"/>
              </a:ext>
            </a:extLst>
          </p:cNvPr>
          <p:cNvPicPr>
            <a:picLocks noChangeAspect="1"/>
          </p:cNvPicPr>
          <p:nvPr/>
        </p:nvPicPr>
        <p:blipFill>
          <a:blip r:embed="rId2"/>
          <a:stretch>
            <a:fillRect/>
          </a:stretch>
        </p:blipFill>
        <p:spPr>
          <a:xfrm>
            <a:off x="4286154" y="393673"/>
            <a:ext cx="2217612" cy="624894"/>
          </a:xfrm>
          <a:prstGeom prst="rect">
            <a:avLst/>
          </a:prstGeom>
        </p:spPr>
      </p:pic>
      <p:pic>
        <p:nvPicPr>
          <p:cNvPr id="3" name="Picture 2">
            <a:extLst>
              <a:ext uri="{FF2B5EF4-FFF2-40B4-BE49-F238E27FC236}">
                <a16:creationId xmlns:a16="http://schemas.microsoft.com/office/drawing/2014/main" id="{30B64239-1598-4DA1-8AB8-3535533F20FE}"/>
              </a:ext>
            </a:extLst>
          </p:cNvPr>
          <p:cNvPicPr>
            <a:picLocks noChangeAspect="1"/>
          </p:cNvPicPr>
          <p:nvPr/>
        </p:nvPicPr>
        <p:blipFill>
          <a:blip r:embed="rId3"/>
          <a:stretch>
            <a:fillRect/>
          </a:stretch>
        </p:blipFill>
        <p:spPr>
          <a:xfrm>
            <a:off x="1855102" y="1051354"/>
            <a:ext cx="8481795" cy="4755292"/>
          </a:xfrm>
          <a:prstGeom prst="rect">
            <a:avLst/>
          </a:prstGeom>
        </p:spPr>
      </p:pic>
      <p:sp>
        <p:nvSpPr>
          <p:cNvPr id="4" name="TextBox 3">
            <a:extLst>
              <a:ext uri="{FF2B5EF4-FFF2-40B4-BE49-F238E27FC236}">
                <a16:creationId xmlns:a16="http://schemas.microsoft.com/office/drawing/2014/main" id="{7236ECD6-2358-4167-99DF-AA6D6AD6A6BD}"/>
              </a:ext>
            </a:extLst>
          </p:cNvPr>
          <p:cNvSpPr txBox="1"/>
          <p:nvPr/>
        </p:nvSpPr>
        <p:spPr>
          <a:xfrm>
            <a:off x="1119957" y="5688449"/>
            <a:ext cx="4976042" cy="1169551"/>
          </a:xfrm>
          <a:prstGeom prst="rect">
            <a:avLst/>
          </a:prstGeom>
          <a:noFill/>
        </p:spPr>
        <p:txBody>
          <a:bodyPr wrap="none" rtlCol="0">
            <a:spAutoFit/>
          </a:bodyPr>
          <a:lstStyle/>
          <a:p>
            <a:r>
              <a:rPr lang="en-US" sz="1000" dirty="0">
                <a:effectLst/>
              </a:rPr>
              <a:t>Read left to right:</a:t>
            </a:r>
          </a:p>
          <a:p>
            <a:r>
              <a:rPr lang="en-US" sz="1000" dirty="0">
                <a:effectLst/>
              </a:rPr>
              <a:t> (False) Consider caching when data is accessed with sufficient frequency. </a:t>
            </a:r>
          </a:p>
          <a:p>
            <a:r>
              <a:rPr lang="en-US" sz="1000" dirty="0">
                <a:effectLst/>
              </a:rPr>
              <a:t>(True) </a:t>
            </a:r>
          </a:p>
          <a:p>
            <a:r>
              <a:rPr lang="en-US" sz="1000" dirty="0">
                <a:effectLst/>
              </a:rPr>
              <a:t>(True)</a:t>
            </a:r>
          </a:p>
          <a:p>
            <a:r>
              <a:rPr lang="en-US" sz="1000" dirty="0">
                <a:effectLst/>
              </a:rPr>
              <a:t> (True)</a:t>
            </a:r>
          </a:p>
          <a:p>
            <a:r>
              <a:rPr lang="en-US" sz="1000" dirty="0">
                <a:effectLst/>
              </a:rPr>
              <a:t> (True)</a:t>
            </a:r>
          </a:p>
          <a:p>
            <a:r>
              <a:rPr lang="en-US" sz="1000" dirty="0">
                <a:effectLst/>
              </a:rPr>
              <a:t> (False) Memcached does not include Pub/Sub capability. Redis includes Pub/Sub capability. </a:t>
            </a:r>
          </a:p>
        </p:txBody>
      </p:sp>
    </p:spTree>
    <p:extLst>
      <p:ext uri="{BB962C8B-B14F-4D97-AF65-F5344CB8AC3E}">
        <p14:creationId xmlns:p14="http://schemas.microsoft.com/office/powerpoint/2010/main" val="38326797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764F849-98EE-409F-8D87-ACCC43971CB9}"/>
              </a:ext>
            </a:extLst>
          </p:cNvPr>
          <p:cNvPicPr>
            <a:picLocks noChangeAspect="1"/>
          </p:cNvPicPr>
          <p:nvPr/>
        </p:nvPicPr>
        <p:blipFill>
          <a:blip r:embed="rId2"/>
          <a:stretch>
            <a:fillRect/>
          </a:stretch>
        </p:blipFill>
        <p:spPr>
          <a:xfrm>
            <a:off x="1904637" y="998009"/>
            <a:ext cx="8382726" cy="4861981"/>
          </a:xfrm>
          <a:prstGeom prst="rect">
            <a:avLst/>
          </a:prstGeom>
        </p:spPr>
      </p:pic>
    </p:spTree>
    <p:extLst>
      <p:ext uri="{BB962C8B-B14F-4D97-AF65-F5344CB8AC3E}">
        <p14:creationId xmlns:p14="http://schemas.microsoft.com/office/powerpoint/2010/main" val="28631434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334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074A457-81FA-494F-93E5-BE476DDAB80C}"/>
              </a:ext>
            </a:extLst>
          </p:cNvPr>
          <p:cNvPicPr>
            <a:picLocks noChangeAspect="1"/>
          </p:cNvPicPr>
          <p:nvPr/>
        </p:nvPicPr>
        <p:blipFill>
          <a:blip r:embed="rId2"/>
          <a:stretch>
            <a:fillRect/>
          </a:stretch>
        </p:blipFill>
        <p:spPr>
          <a:xfrm>
            <a:off x="1889395" y="1051354"/>
            <a:ext cx="8413209" cy="4755292"/>
          </a:xfrm>
          <a:prstGeom prst="rect">
            <a:avLst/>
          </a:prstGeom>
        </p:spPr>
      </p:pic>
    </p:spTree>
    <p:extLst>
      <p:ext uri="{BB962C8B-B14F-4D97-AF65-F5344CB8AC3E}">
        <p14:creationId xmlns:p14="http://schemas.microsoft.com/office/powerpoint/2010/main" val="42528540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2313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B0B73-843B-42BE-B6C9-8EF0F22FB57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81A58D2-5944-4A00-9C01-281BEE709A2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304791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255DF-9309-43D5-8201-A75BB3157D4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04DD288-2CAE-4302-BEF7-BE8A2A5CBA9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047248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9CD93-3E83-4E13-9EEE-6F49A04D8F0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38B0B2C-E9C1-49A7-BA84-4C4363CEB2E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06858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9E86C26-55FC-4498-AD7B-31CD7B2B8E93}"/>
              </a:ext>
            </a:extLst>
          </p:cNvPr>
          <p:cNvPicPr>
            <a:picLocks noChangeAspect="1"/>
          </p:cNvPicPr>
          <p:nvPr/>
        </p:nvPicPr>
        <p:blipFill>
          <a:blip r:embed="rId2"/>
          <a:stretch>
            <a:fillRect/>
          </a:stretch>
        </p:blipFill>
        <p:spPr>
          <a:xfrm>
            <a:off x="1874154" y="1032302"/>
            <a:ext cx="8443692" cy="4793395"/>
          </a:xfrm>
          <a:prstGeom prst="rect">
            <a:avLst/>
          </a:prstGeom>
        </p:spPr>
      </p:pic>
    </p:spTree>
    <p:extLst>
      <p:ext uri="{BB962C8B-B14F-4D97-AF65-F5344CB8AC3E}">
        <p14:creationId xmlns:p14="http://schemas.microsoft.com/office/powerpoint/2010/main" val="40818610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BC94C48-F191-4361-B572-926DFB9AC02A}"/>
              </a:ext>
            </a:extLst>
          </p:cNvPr>
          <p:cNvPicPr>
            <a:picLocks noChangeAspect="1"/>
          </p:cNvPicPr>
          <p:nvPr/>
        </p:nvPicPr>
        <p:blipFill>
          <a:blip r:embed="rId2"/>
          <a:stretch>
            <a:fillRect/>
          </a:stretch>
        </p:blipFill>
        <p:spPr>
          <a:xfrm>
            <a:off x="1749697" y="138225"/>
            <a:ext cx="8367485" cy="4732430"/>
          </a:xfrm>
          <a:prstGeom prst="rect">
            <a:avLst/>
          </a:prstGeom>
        </p:spPr>
      </p:pic>
      <p:sp>
        <p:nvSpPr>
          <p:cNvPr id="3" name="TextBox 2">
            <a:extLst>
              <a:ext uri="{FF2B5EF4-FFF2-40B4-BE49-F238E27FC236}">
                <a16:creationId xmlns:a16="http://schemas.microsoft.com/office/drawing/2014/main" id="{6EF1FB2C-542A-48F0-B850-D5D3A4246983}"/>
              </a:ext>
            </a:extLst>
          </p:cNvPr>
          <p:cNvSpPr txBox="1"/>
          <p:nvPr/>
        </p:nvSpPr>
        <p:spPr>
          <a:xfrm>
            <a:off x="426720" y="4734342"/>
            <a:ext cx="9287222" cy="2123658"/>
          </a:xfrm>
          <a:prstGeom prst="rect">
            <a:avLst/>
          </a:prstGeom>
          <a:noFill/>
        </p:spPr>
        <p:txBody>
          <a:bodyPr wrap="none" rtlCol="0">
            <a:spAutoFit/>
          </a:bodyPr>
          <a:lstStyle/>
          <a:p>
            <a:r>
              <a:rPr lang="en-US" sz="1200" dirty="0">
                <a:effectLst/>
              </a:rPr>
              <a:t>A cache provides high throughput, low-latency access to commonly accessed application data, by storing the data in memory. </a:t>
            </a:r>
          </a:p>
          <a:p>
            <a:r>
              <a:rPr lang="en-US" sz="1200" dirty="0">
                <a:effectLst/>
              </a:rPr>
              <a:t>Caching can improve the speed of your application. Caching reduces the response latency experienced by the users of your application. </a:t>
            </a:r>
          </a:p>
          <a:p>
            <a:r>
              <a:rPr lang="en-US" sz="1200" dirty="0">
                <a:effectLst/>
              </a:rPr>
              <a:t>Time-consuming database queries and complex queries often create bottlenecks in applications. </a:t>
            </a:r>
          </a:p>
          <a:p>
            <a:r>
              <a:rPr lang="en-US" sz="1200" dirty="0">
                <a:effectLst/>
              </a:rPr>
              <a:t>In read-intensive applications, caching can provide large performance gains by reducing application processing time and database access time. </a:t>
            </a:r>
          </a:p>
          <a:p>
            <a:r>
              <a:rPr lang="en-US" sz="1200" dirty="0">
                <a:effectLst/>
              </a:rPr>
              <a:t>Write-intensive applications typically do not see as great a benefit to caching. </a:t>
            </a:r>
          </a:p>
          <a:p>
            <a:r>
              <a:rPr lang="en-US" sz="1200" dirty="0">
                <a:effectLst/>
              </a:rPr>
              <a:t>However, even write-intensive applications normally have a read/write ratio greater than 1, which implies that read caching will still be beneficial. </a:t>
            </a:r>
          </a:p>
          <a:p>
            <a:endParaRPr lang="en-US" sz="1200" dirty="0">
              <a:effectLst/>
            </a:endParaRPr>
          </a:p>
          <a:p>
            <a:r>
              <a:rPr lang="en-US" sz="1200" dirty="0">
                <a:effectLst/>
              </a:rPr>
              <a:t>The following types of information or applications can benefit from caching: </a:t>
            </a:r>
          </a:p>
          <a:p>
            <a:r>
              <a:rPr lang="en-US" sz="1200" dirty="0">
                <a:effectLst/>
              </a:rPr>
              <a:t>• Results of database queries • Results of intensive calculations </a:t>
            </a:r>
          </a:p>
          <a:p>
            <a:r>
              <a:rPr lang="en-US" sz="1200" dirty="0">
                <a:effectLst/>
              </a:rPr>
              <a:t>• Results of remote API calls </a:t>
            </a:r>
          </a:p>
          <a:p>
            <a:r>
              <a:rPr lang="en-US" sz="1200" dirty="0">
                <a:effectLst/>
              </a:rPr>
              <a:t>• Compute-intensive workloads that manipulate large data sets such as high-performance computing simulations and recommendation engines</a:t>
            </a:r>
          </a:p>
        </p:txBody>
      </p:sp>
    </p:spTree>
    <p:extLst>
      <p:ext uri="{BB962C8B-B14F-4D97-AF65-F5344CB8AC3E}">
        <p14:creationId xmlns:p14="http://schemas.microsoft.com/office/powerpoint/2010/main" val="1470650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C8654B4-EDF5-44C5-A85A-F2C42DD70C82}"/>
              </a:ext>
            </a:extLst>
          </p:cNvPr>
          <p:cNvPicPr>
            <a:picLocks noChangeAspect="1"/>
          </p:cNvPicPr>
          <p:nvPr/>
        </p:nvPicPr>
        <p:blipFill>
          <a:blip r:embed="rId2"/>
          <a:stretch>
            <a:fillRect/>
          </a:stretch>
        </p:blipFill>
        <p:spPr>
          <a:xfrm>
            <a:off x="3271520" y="73672"/>
            <a:ext cx="5891891" cy="3355328"/>
          </a:xfrm>
          <a:prstGeom prst="rect">
            <a:avLst/>
          </a:prstGeom>
        </p:spPr>
      </p:pic>
      <p:sp>
        <p:nvSpPr>
          <p:cNvPr id="3" name="TextBox 2">
            <a:extLst>
              <a:ext uri="{FF2B5EF4-FFF2-40B4-BE49-F238E27FC236}">
                <a16:creationId xmlns:a16="http://schemas.microsoft.com/office/drawing/2014/main" id="{63753427-BAC3-4C18-9A38-E03E09FE3A92}"/>
              </a:ext>
            </a:extLst>
          </p:cNvPr>
          <p:cNvSpPr txBox="1"/>
          <p:nvPr/>
        </p:nvSpPr>
        <p:spPr>
          <a:xfrm>
            <a:off x="505631" y="3257014"/>
            <a:ext cx="10763267" cy="3600986"/>
          </a:xfrm>
          <a:prstGeom prst="rect">
            <a:avLst/>
          </a:prstGeom>
          <a:noFill/>
        </p:spPr>
        <p:txBody>
          <a:bodyPr wrap="none" rtlCol="0">
            <a:spAutoFit/>
          </a:bodyPr>
          <a:lstStyle/>
          <a:p>
            <a:r>
              <a:rPr lang="en-US" sz="1200" b="1" dirty="0">
                <a:effectLst/>
              </a:rPr>
              <a:t>Speed and Expense </a:t>
            </a:r>
          </a:p>
          <a:p>
            <a:r>
              <a:rPr lang="en-US" sz="1200" dirty="0">
                <a:effectLst/>
              </a:rPr>
              <a:t>It's always slower and more expensive to acquire data from a database than from a cache. Some database queries are inherently slower and more expensive than others. </a:t>
            </a:r>
          </a:p>
          <a:p>
            <a:r>
              <a:rPr lang="en-US" sz="1200" dirty="0">
                <a:effectLst/>
              </a:rPr>
              <a:t>For example, queries that perform joins on multiple tables are significantly slower and more expensive than simple, single table queries.</a:t>
            </a:r>
          </a:p>
          <a:p>
            <a:r>
              <a:rPr lang="en-US" sz="1200" dirty="0">
                <a:effectLst/>
              </a:rPr>
              <a:t> If the interesting data requires a slow and expensive query to acquire, it's a candidate for caching. </a:t>
            </a:r>
          </a:p>
          <a:p>
            <a:r>
              <a:rPr lang="en-US" sz="1200" dirty="0">
                <a:effectLst/>
              </a:rPr>
              <a:t>If acquiring the data requires a relatively quick and simple query, it might still be a candidate for caching, depending on other factors. </a:t>
            </a:r>
          </a:p>
          <a:p>
            <a:endParaRPr lang="en-US" sz="1200" dirty="0"/>
          </a:p>
          <a:p>
            <a:r>
              <a:rPr lang="en-US" sz="1200" b="1" dirty="0">
                <a:effectLst/>
              </a:rPr>
              <a:t>Data and Access Pattern </a:t>
            </a:r>
          </a:p>
          <a:p>
            <a:r>
              <a:rPr lang="en-US" sz="1200" dirty="0">
                <a:effectLst/>
              </a:rPr>
              <a:t>Determining what to cache also involves understanding the data itself and its access patterns. </a:t>
            </a:r>
          </a:p>
          <a:p>
            <a:r>
              <a:rPr lang="en-US" sz="1200" dirty="0">
                <a:effectLst/>
              </a:rPr>
              <a:t>For example, it doesn't make sense to cache data that is rapidly changing or is seldom accessed. </a:t>
            </a:r>
          </a:p>
          <a:p>
            <a:r>
              <a:rPr lang="en-US" sz="1200" dirty="0">
                <a:effectLst/>
              </a:rPr>
              <a:t>For caching to provide a meaningful benefit, the data should be relatively static and frequently accessed, such as a personal profile on a social media site. </a:t>
            </a:r>
          </a:p>
          <a:p>
            <a:r>
              <a:rPr lang="en-US" sz="1200" dirty="0">
                <a:effectLst/>
              </a:rPr>
              <a:t>Conversely, you don't want to cache data if caching it provides no speed or cost advantage.</a:t>
            </a:r>
          </a:p>
          <a:p>
            <a:r>
              <a:rPr lang="en-US" sz="1200" dirty="0">
                <a:effectLst/>
              </a:rPr>
              <a:t> For example, it doesn't make sense to cache webpages that return the results of a search because such queries and results are almost always unique.</a:t>
            </a:r>
          </a:p>
          <a:p>
            <a:endParaRPr lang="en-US" sz="1200" dirty="0"/>
          </a:p>
          <a:p>
            <a:r>
              <a:rPr lang="en-US" sz="1200" dirty="0">
                <a:effectLst/>
              </a:rPr>
              <a:t> </a:t>
            </a:r>
            <a:r>
              <a:rPr lang="en-US" sz="1200" b="1" dirty="0">
                <a:effectLst/>
              </a:rPr>
              <a:t>Staleness</a:t>
            </a:r>
          </a:p>
          <a:p>
            <a:r>
              <a:rPr lang="en-US" sz="1200" dirty="0">
                <a:effectLst/>
              </a:rPr>
              <a:t>By definition, cached data is stale data—even if in certain circumstances it isn't stale, it should always be considered and treated as stale. </a:t>
            </a:r>
          </a:p>
          <a:p>
            <a:r>
              <a:rPr lang="en-US" sz="1200" dirty="0">
                <a:effectLst/>
              </a:rPr>
              <a:t>In determining whether your data is a candidate for caching, you need to determine your application's tolerance for stale data.</a:t>
            </a:r>
          </a:p>
          <a:p>
            <a:r>
              <a:rPr lang="en-US" sz="1200" dirty="0">
                <a:effectLst/>
              </a:rPr>
              <a:t> Your application might be able to tolerate stale data in one context, but not another.</a:t>
            </a:r>
          </a:p>
          <a:p>
            <a:r>
              <a:rPr lang="en-US" sz="1200" dirty="0">
                <a:effectLst/>
              </a:rPr>
              <a:t> For example, when serving a publicly traded stock price on a website, be acceptable, with a disclaimer that prices might be up to n minutes delayed. </a:t>
            </a:r>
          </a:p>
          <a:p>
            <a:r>
              <a:rPr lang="en-US" sz="1200" dirty="0">
                <a:effectLst/>
              </a:rPr>
              <a:t>But when serving up the stock to a broker making a sale or purchase, you want real-time data.</a:t>
            </a:r>
          </a:p>
        </p:txBody>
      </p:sp>
    </p:spTree>
    <p:extLst>
      <p:ext uri="{BB962C8B-B14F-4D97-AF65-F5344CB8AC3E}">
        <p14:creationId xmlns:p14="http://schemas.microsoft.com/office/powerpoint/2010/main" val="4249492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A373F15-E10E-4190-AA1B-3FC34008223F}"/>
              </a:ext>
            </a:extLst>
          </p:cNvPr>
          <p:cNvPicPr>
            <a:picLocks noChangeAspect="1"/>
          </p:cNvPicPr>
          <p:nvPr/>
        </p:nvPicPr>
        <p:blipFill>
          <a:blip r:embed="rId2"/>
          <a:stretch>
            <a:fillRect/>
          </a:stretch>
        </p:blipFill>
        <p:spPr>
          <a:xfrm>
            <a:off x="1923688" y="1039923"/>
            <a:ext cx="8344623" cy="4778154"/>
          </a:xfrm>
          <a:prstGeom prst="rect">
            <a:avLst/>
          </a:prstGeom>
        </p:spPr>
      </p:pic>
    </p:spTree>
    <p:extLst>
      <p:ext uri="{BB962C8B-B14F-4D97-AF65-F5344CB8AC3E}">
        <p14:creationId xmlns:p14="http://schemas.microsoft.com/office/powerpoint/2010/main" val="30241888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0734507-9C9C-4114-920B-66AC18EB02DD}"/>
              </a:ext>
            </a:extLst>
          </p:cNvPr>
          <p:cNvPicPr>
            <a:picLocks noChangeAspect="1"/>
          </p:cNvPicPr>
          <p:nvPr/>
        </p:nvPicPr>
        <p:blipFill>
          <a:blip r:embed="rId2"/>
          <a:stretch>
            <a:fillRect/>
          </a:stretch>
        </p:blipFill>
        <p:spPr>
          <a:xfrm>
            <a:off x="1993537" y="204263"/>
            <a:ext cx="8367485" cy="4762913"/>
          </a:xfrm>
          <a:prstGeom prst="rect">
            <a:avLst/>
          </a:prstGeom>
        </p:spPr>
      </p:pic>
      <p:sp>
        <p:nvSpPr>
          <p:cNvPr id="3" name="TextBox 2">
            <a:extLst>
              <a:ext uri="{FF2B5EF4-FFF2-40B4-BE49-F238E27FC236}">
                <a16:creationId xmlns:a16="http://schemas.microsoft.com/office/drawing/2014/main" id="{A3A00225-4F0C-45B7-8258-E3D642D36581}"/>
              </a:ext>
            </a:extLst>
          </p:cNvPr>
          <p:cNvSpPr txBox="1"/>
          <p:nvPr/>
        </p:nvSpPr>
        <p:spPr>
          <a:xfrm>
            <a:off x="518160" y="5181600"/>
            <a:ext cx="10440294" cy="1384995"/>
          </a:xfrm>
          <a:prstGeom prst="rect">
            <a:avLst/>
          </a:prstGeom>
          <a:noFill/>
        </p:spPr>
        <p:txBody>
          <a:bodyPr wrap="none" rtlCol="0">
            <a:spAutoFit/>
          </a:bodyPr>
          <a:lstStyle/>
          <a:p>
            <a:r>
              <a:rPr lang="en-US" sz="1200" dirty="0" err="1">
                <a:effectLst/>
              </a:rPr>
              <a:t>ElastiCache</a:t>
            </a:r>
            <a:r>
              <a:rPr lang="en-US" sz="1200" dirty="0">
                <a:effectLst/>
              </a:rPr>
              <a:t> is a web service that makes it easy to deploy, operate, and scale an in-memory cache in the cloud. </a:t>
            </a:r>
          </a:p>
          <a:p>
            <a:endParaRPr lang="en-US" sz="1200" dirty="0"/>
          </a:p>
          <a:p>
            <a:r>
              <a:rPr lang="en-US" sz="1200" dirty="0" err="1">
                <a:effectLst/>
              </a:rPr>
              <a:t>ElastiCache</a:t>
            </a:r>
            <a:r>
              <a:rPr lang="en-US" sz="1200" dirty="0">
                <a:effectLst/>
              </a:rPr>
              <a:t> improves the performance of web applications by allowing you to retrieve information from fast, managed, in-memory caches, instead of relying entirely</a:t>
            </a:r>
          </a:p>
          <a:p>
            <a:r>
              <a:rPr lang="en-US" sz="1200" dirty="0"/>
              <a:t>  </a:t>
            </a:r>
            <a:r>
              <a:rPr lang="en-US" sz="1200" dirty="0">
                <a:effectLst/>
              </a:rPr>
              <a:t> on slower disk-based databases. </a:t>
            </a:r>
          </a:p>
          <a:p>
            <a:r>
              <a:rPr lang="en-US" sz="1200" dirty="0" err="1">
                <a:effectLst/>
              </a:rPr>
              <a:t>ElastiCache</a:t>
            </a:r>
            <a:r>
              <a:rPr lang="en-US" sz="1200" dirty="0">
                <a:effectLst/>
              </a:rPr>
              <a:t> supports the following open-source in-memory caching engines: </a:t>
            </a:r>
          </a:p>
          <a:p>
            <a:r>
              <a:rPr lang="en-US" sz="1200" dirty="0">
                <a:effectLst/>
              </a:rPr>
              <a:t>• Memcached </a:t>
            </a:r>
          </a:p>
          <a:p>
            <a:r>
              <a:rPr lang="en-US" sz="1200" dirty="0">
                <a:effectLst/>
              </a:rPr>
              <a:t>• Redis</a:t>
            </a:r>
          </a:p>
        </p:txBody>
      </p:sp>
    </p:spTree>
    <p:extLst>
      <p:ext uri="{BB962C8B-B14F-4D97-AF65-F5344CB8AC3E}">
        <p14:creationId xmlns:p14="http://schemas.microsoft.com/office/powerpoint/2010/main" val="3564098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08FAC8D-2AD4-4E40-B13E-DFC428439DD8}"/>
              </a:ext>
            </a:extLst>
          </p:cNvPr>
          <p:cNvPicPr>
            <a:picLocks noChangeAspect="1"/>
          </p:cNvPicPr>
          <p:nvPr/>
        </p:nvPicPr>
        <p:blipFill>
          <a:blip r:embed="rId2"/>
          <a:stretch>
            <a:fillRect/>
          </a:stretch>
        </p:blipFill>
        <p:spPr>
          <a:xfrm>
            <a:off x="1919878" y="237283"/>
            <a:ext cx="8352244" cy="4778154"/>
          </a:xfrm>
          <a:prstGeom prst="rect">
            <a:avLst/>
          </a:prstGeom>
        </p:spPr>
      </p:pic>
    </p:spTree>
    <p:extLst>
      <p:ext uri="{BB962C8B-B14F-4D97-AF65-F5344CB8AC3E}">
        <p14:creationId xmlns:p14="http://schemas.microsoft.com/office/powerpoint/2010/main" val="123306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10887D-4D94-4D6A-BE54-14CF7420496E}"/>
              </a:ext>
            </a:extLst>
          </p:cNvPr>
          <p:cNvSpPr txBox="1"/>
          <p:nvPr/>
        </p:nvSpPr>
        <p:spPr>
          <a:xfrm>
            <a:off x="121256" y="67310"/>
            <a:ext cx="11568488" cy="6093976"/>
          </a:xfrm>
          <a:prstGeom prst="rect">
            <a:avLst/>
          </a:prstGeom>
          <a:noFill/>
        </p:spPr>
        <p:txBody>
          <a:bodyPr wrap="none" rtlCol="0">
            <a:spAutoFit/>
          </a:bodyPr>
          <a:lstStyle/>
          <a:p>
            <a:r>
              <a:rPr lang="en-US" sz="1200" dirty="0">
                <a:effectLst/>
              </a:rPr>
              <a:t>Memcached offers multithreading, whereas Redis uses single-threading. This allows Memcached to use more CPU cores than Redis. </a:t>
            </a:r>
          </a:p>
          <a:p>
            <a:r>
              <a:rPr lang="en-US" sz="1200" dirty="0">
                <a:effectLst/>
              </a:rPr>
              <a:t>Memcached is designed to be relatively simple and so it requires less maintenance than Redis does. </a:t>
            </a:r>
          </a:p>
          <a:p>
            <a:r>
              <a:rPr lang="en-US" sz="1200" dirty="0">
                <a:effectLst/>
              </a:rPr>
              <a:t>It is also easier to scale horizontally. When used in Amazon </a:t>
            </a:r>
            <a:r>
              <a:rPr lang="en-US" sz="1200" dirty="0" err="1">
                <a:effectLst/>
              </a:rPr>
              <a:t>ElastiCache</a:t>
            </a:r>
            <a:r>
              <a:rPr lang="en-US" sz="1200" dirty="0">
                <a:effectLst/>
              </a:rPr>
              <a:t>, Memcached clusters can easily add and remove nodes using the Auto Discovery feature.</a:t>
            </a:r>
          </a:p>
          <a:p>
            <a:r>
              <a:rPr lang="en-US" sz="1200" dirty="0">
                <a:effectLst/>
              </a:rPr>
              <a:t>This feature automatically discovers changes to the node membership in a cluster, such as new nodes that are added or nodes that have been subtracted, </a:t>
            </a:r>
          </a:p>
          <a:p>
            <a:r>
              <a:rPr lang="en-US" sz="1200" dirty="0"/>
              <a:t>    </a:t>
            </a:r>
            <a:r>
              <a:rPr lang="en-US" sz="1200" dirty="0">
                <a:effectLst/>
              </a:rPr>
              <a:t>and the </a:t>
            </a:r>
            <a:r>
              <a:rPr lang="en-US" sz="1200" dirty="0" err="1">
                <a:effectLst/>
              </a:rPr>
              <a:t>ElastiCache</a:t>
            </a:r>
            <a:r>
              <a:rPr lang="en-US" sz="1200" dirty="0">
                <a:effectLst/>
              </a:rPr>
              <a:t> client reconfigures automatically in response. </a:t>
            </a:r>
          </a:p>
          <a:p>
            <a:endParaRPr lang="en-US" sz="1200" dirty="0"/>
          </a:p>
          <a:p>
            <a:r>
              <a:rPr lang="en-US" sz="1200" dirty="0">
                <a:effectLst/>
              </a:rPr>
              <a:t>If you need to use advanced data types, you can use Redis over Memcached . Redis supports structuring of data.</a:t>
            </a:r>
          </a:p>
          <a:p>
            <a:r>
              <a:rPr lang="en-US" sz="1200" dirty="0">
                <a:effectLst/>
              </a:rPr>
              <a:t> By contrast, Memcached is designed to cache flat strings (flat HTML pages, serialized JSON, etc.). We will discuss Redis's data types in detail later. Data in Redis has persistence,</a:t>
            </a:r>
          </a:p>
          <a:p>
            <a:r>
              <a:rPr lang="en-US" sz="1200" dirty="0"/>
              <a:t>    </a:t>
            </a:r>
            <a:r>
              <a:rPr lang="en-US" sz="1200" dirty="0">
                <a:effectLst/>
              </a:rPr>
              <a:t> so you can actually use it as a primary data store. Memcached lacks persistence. </a:t>
            </a:r>
          </a:p>
          <a:p>
            <a:r>
              <a:rPr lang="en-US" sz="1200" dirty="0">
                <a:effectLst/>
              </a:rPr>
              <a:t>When you bring up an empty node and if you terminate that node or scale it down, you lose the data stored in that cache memory. </a:t>
            </a:r>
          </a:p>
          <a:p>
            <a:r>
              <a:rPr lang="en-US" sz="1200" dirty="0">
                <a:effectLst/>
              </a:rPr>
              <a:t>Redis offers atomic operations and you can use it to increase or decrease values in the data within the cache. Redis also offers publish or subscribe messaging, which can be used</a:t>
            </a:r>
          </a:p>
          <a:p>
            <a:r>
              <a:rPr lang="en-US" sz="1200" dirty="0"/>
              <a:t>   </a:t>
            </a:r>
            <a:r>
              <a:rPr lang="en-US" sz="1200" dirty="0">
                <a:effectLst/>
              </a:rPr>
              <a:t> to easily back-end a chat or messaging service. Furthermore, Redis offers built-in read replicas with failover. As of version 3.2 of Redis, it also offers </a:t>
            </a:r>
            <a:r>
              <a:rPr lang="en-US" sz="1200" dirty="0" err="1">
                <a:effectLst/>
              </a:rPr>
              <a:t>sharded</a:t>
            </a:r>
            <a:r>
              <a:rPr lang="en-US" sz="1200" dirty="0">
                <a:effectLst/>
              </a:rPr>
              <a:t> clusters </a:t>
            </a:r>
          </a:p>
          <a:p>
            <a:r>
              <a:rPr lang="en-US" sz="1200" dirty="0"/>
              <a:t>   </a:t>
            </a:r>
            <a:r>
              <a:rPr lang="en-US" sz="1200" dirty="0">
                <a:effectLst/>
              </a:rPr>
              <a:t>that can hold up to 3.5 </a:t>
            </a:r>
            <a:r>
              <a:rPr lang="en-US" sz="1200" dirty="0" err="1">
                <a:effectLst/>
              </a:rPr>
              <a:t>TiB</a:t>
            </a:r>
            <a:r>
              <a:rPr lang="en-US" sz="1200" dirty="0">
                <a:effectLst/>
              </a:rPr>
              <a:t> of in-memory data. </a:t>
            </a:r>
          </a:p>
          <a:p>
            <a:endParaRPr lang="en-US" sz="1200" dirty="0"/>
          </a:p>
          <a:p>
            <a:r>
              <a:rPr lang="en-US" sz="1200" dirty="0">
                <a:effectLst/>
              </a:rPr>
              <a:t>Overall, if you need to decide which engine to use, base it on a use case that can justify using Redis. </a:t>
            </a:r>
          </a:p>
          <a:p>
            <a:r>
              <a:rPr lang="en-US" sz="1200" dirty="0">
                <a:effectLst/>
              </a:rPr>
              <a:t>Memcached is simple and has lower maintenance and it is typically preferred when your cache doesn't need the advanced features that Redis offers. </a:t>
            </a:r>
          </a:p>
          <a:p>
            <a:r>
              <a:rPr lang="en-US" sz="1200" dirty="0">
                <a:effectLst/>
              </a:rPr>
              <a:t>But if you need the advantage of data persistence, advanced data types, or the other features listed, Redis is most likely your best solution. </a:t>
            </a:r>
          </a:p>
          <a:p>
            <a:endParaRPr lang="en-US" sz="1200" dirty="0"/>
          </a:p>
          <a:p>
            <a:r>
              <a:rPr lang="en-US" sz="1200" dirty="0">
                <a:effectLst/>
              </a:rPr>
              <a:t>If you are running Redis 3.2.4 or later, you can create a Redis (cluster mode enabled) cluster. Redis (cluster mode enabled) clusters support partitioning your data across 1 to 15 shards </a:t>
            </a:r>
          </a:p>
          <a:p>
            <a:r>
              <a:rPr lang="en-US" sz="1200" dirty="0"/>
              <a:t>  </a:t>
            </a:r>
            <a:r>
              <a:rPr lang="en-US" sz="1200" dirty="0">
                <a:effectLst/>
              </a:rPr>
              <a:t>(API/CLI: node groups). For a comparison of Redis (cluster mode disabled) and the two flavors of Redis (cluster mode enabled), see Selecting an </a:t>
            </a:r>
            <a:r>
              <a:rPr lang="en-US" sz="1200" dirty="0" err="1">
                <a:effectLst/>
              </a:rPr>
              <a:t>Engine:Memcached</a:t>
            </a:r>
            <a:r>
              <a:rPr lang="en-US" sz="1200" dirty="0">
                <a:effectLst/>
              </a:rPr>
              <a:t>, </a:t>
            </a:r>
          </a:p>
          <a:p>
            <a:r>
              <a:rPr lang="en-US" sz="1200" dirty="0">
                <a:effectLst/>
              </a:rPr>
              <a:t>   Redis (cluster mode disabled), or Redis (cluster mode enabled). </a:t>
            </a:r>
          </a:p>
          <a:p>
            <a:endParaRPr lang="en-US" sz="1200" dirty="0"/>
          </a:p>
          <a:p>
            <a:r>
              <a:rPr lang="en-US" sz="1200" dirty="0">
                <a:effectLst/>
              </a:rPr>
              <a:t>Redis supports the following complex data types: </a:t>
            </a:r>
          </a:p>
          <a:p>
            <a:r>
              <a:rPr lang="en-US" sz="1200" dirty="0">
                <a:effectLst/>
              </a:rPr>
              <a:t>• Strings </a:t>
            </a:r>
          </a:p>
          <a:p>
            <a:r>
              <a:rPr lang="en-US" sz="1200" dirty="0">
                <a:effectLst/>
              </a:rPr>
              <a:t>• Hashes </a:t>
            </a:r>
          </a:p>
          <a:p>
            <a:r>
              <a:rPr lang="en-US" sz="1200" dirty="0">
                <a:effectLst/>
              </a:rPr>
              <a:t>• Lists </a:t>
            </a:r>
          </a:p>
          <a:p>
            <a:r>
              <a:rPr lang="en-US" sz="1200" dirty="0">
                <a:effectLst/>
              </a:rPr>
              <a:t>• Sets </a:t>
            </a:r>
          </a:p>
          <a:p>
            <a:r>
              <a:rPr lang="en-US" sz="1200" dirty="0">
                <a:effectLst/>
              </a:rPr>
              <a:t>• Sorted sets with range queries </a:t>
            </a:r>
          </a:p>
          <a:p>
            <a:r>
              <a:rPr lang="en-US" sz="1200" dirty="0">
                <a:effectLst/>
              </a:rPr>
              <a:t>• Bitmaps </a:t>
            </a:r>
          </a:p>
          <a:p>
            <a:r>
              <a:rPr lang="en-US" sz="1200" dirty="0">
                <a:effectLst/>
              </a:rPr>
              <a:t>• </a:t>
            </a:r>
            <a:r>
              <a:rPr lang="en-US" sz="1200" dirty="0" err="1">
                <a:effectLst/>
              </a:rPr>
              <a:t>Hypologlogs</a:t>
            </a:r>
            <a:r>
              <a:rPr lang="en-US" sz="1200" dirty="0">
                <a:effectLst/>
              </a:rPr>
              <a:t> </a:t>
            </a:r>
          </a:p>
          <a:p>
            <a:r>
              <a:rPr lang="en-US" sz="1200" dirty="0">
                <a:effectLst/>
              </a:rPr>
              <a:t>• Geospatial indexes with radius queries For more information, see http://redis.io/</a:t>
            </a:r>
          </a:p>
          <a:p>
            <a:endParaRPr lang="en-US" dirty="0"/>
          </a:p>
        </p:txBody>
      </p:sp>
    </p:spTree>
    <p:extLst>
      <p:ext uri="{BB962C8B-B14F-4D97-AF65-F5344CB8AC3E}">
        <p14:creationId xmlns:p14="http://schemas.microsoft.com/office/powerpoint/2010/main" val="27935091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2294</Words>
  <Application>Microsoft Office PowerPoint</Application>
  <PresentationFormat>Widescreen</PresentationFormat>
  <Paragraphs>145</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LaGrone</dc:creator>
  <cp:lastModifiedBy>Mark LaGrone</cp:lastModifiedBy>
  <cp:revision>3</cp:revision>
  <dcterms:created xsi:type="dcterms:W3CDTF">2020-07-17T15:06:34Z</dcterms:created>
  <dcterms:modified xsi:type="dcterms:W3CDTF">2020-07-17T15:36:51Z</dcterms:modified>
</cp:coreProperties>
</file>

<file path=docProps/thumbnail.jpeg>
</file>